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256" r:id="rId2"/>
    <p:sldId id="289" r:id="rId3"/>
    <p:sldId id="288" r:id="rId4"/>
    <p:sldId id="301" r:id="rId5"/>
    <p:sldId id="290" r:id="rId6"/>
    <p:sldId id="291" r:id="rId7"/>
    <p:sldId id="292" r:id="rId8"/>
    <p:sldId id="293" r:id="rId9"/>
    <p:sldId id="305" r:id="rId10"/>
    <p:sldId id="294" r:id="rId11"/>
    <p:sldId id="302" r:id="rId12"/>
    <p:sldId id="295" r:id="rId13"/>
    <p:sldId id="298" r:id="rId14"/>
    <p:sldId id="296" r:id="rId15"/>
    <p:sldId id="297" r:id="rId16"/>
    <p:sldId id="304" r:id="rId17"/>
    <p:sldId id="299" r:id="rId18"/>
    <p:sldId id="303" r:id="rId19"/>
    <p:sldId id="285" r:id="rId20"/>
  </p:sldIdLst>
  <p:sldSz cx="12192000" cy="6858000"/>
  <p:notesSz cx="6858000" cy="9144000"/>
  <p:defaultTextStyle>
    <a:defPPr rtl="0"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28" userDrawn="1">
          <p15:clr>
            <a:srgbClr val="A4A3A4"/>
          </p15:clr>
        </p15:guide>
        <p15:guide id="2" pos="3864" userDrawn="1">
          <p15:clr>
            <a:srgbClr val="A4A3A4"/>
          </p15:clr>
        </p15:guide>
        <p15:guide id="3" pos="7512" userDrawn="1">
          <p15:clr>
            <a:srgbClr val="A4A3A4"/>
          </p15:clr>
        </p15:guide>
        <p15:guide id="4" pos="144" userDrawn="1">
          <p15:clr>
            <a:srgbClr val="A4A3A4"/>
          </p15:clr>
        </p15:guide>
        <p15:guide id="5" orient="horz" pos="624" userDrawn="1">
          <p15:clr>
            <a:srgbClr val="A4A3A4"/>
          </p15:clr>
        </p15:guide>
        <p15:guide id="6" orient="horz" pos="405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6283" autoAdjust="0"/>
  </p:normalViewPr>
  <p:slideViewPr>
    <p:cSldViewPr snapToGrid="0" showGuides="1">
      <p:cViewPr varScale="1">
        <p:scale>
          <a:sx n="106" d="100"/>
          <a:sy n="106" d="100"/>
        </p:scale>
        <p:origin x="126" y="138"/>
      </p:cViewPr>
      <p:guideLst>
        <p:guide orient="horz" pos="2328"/>
        <p:guide pos="3864"/>
        <p:guide pos="7512"/>
        <p:guide pos="144"/>
        <p:guide orient="horz" pos="624"/>
        <p:guide orient="horz" pos="4056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7" d="100"/>
          <a:sy n="77" d="100"/>
        </p:scale>
        <p:origin x="386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>
            <a:extLst>
              <a:ext uri="{FF2B5EF4-FFF2-40B4-BE49-F238E27FC236}">
                <a16:creationId xmlns:a16="http://schemas.microsoft.com/office/drawing/2014/main" id="{B46527B0-0B24-4087-B225-DB4F5C738F6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dirty="0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F72798E0-F322-4236-8531-A1882BFE400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5533067C-2384-41D2-8B82-9349FDE7AD9D}" type="datetime1">
              <a:rPr lang="es-ES" smtClean="0"/>
              <a:t>20/01/2022</a:t>
            </a:fld>
            <a:endParaRPr lang="es-ES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B4E5881F-2FD0-41BC-8E76-C691E59E146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dirty="0"/>
          </a:p>
        </p:txBody>
      </p:sp>
      <p:sp>
        <p:nvSpPr>
          <p:cNvPr id="5" name="Marcador de posición de número de diapositiva 4">
            <a:extLst>
              <a:ext uri="{FF2B5EF4-FFF2-40B4-BE49-F238E27FC236}">
                <a16:creationId xmlns:a16="http://schemas.microsoft.com/office/drawing/2014/main" id="{62CA62C5-8A29-4592-9E3E-4C457F263C0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B4E85F6F-0FAD-4AD4-850C-7E4CD14D7D70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832745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noProof="0" dirty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487F61-0961-4A80-86AF-2E6D11CE3A9F}" type="datetime1">
              <a:rPr lang="es-ES" smtClean="0"/>
              <a:pPr/>
              <a:t>20/01/2022</a:t>
            </a:fld>
            <a:endParaRPr lang="es-ES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" noProof="0" dirty="0"/>
          </a:p>
        </p:txBody>
      </p:sp>
      <p:sp>
        <p:nvSpPr>
          <p:cNvPr id="5" name="Marcador de posición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 dirty="0"/>
              <a:t>Editar estilos de texto del patrón</a:t>
            </a:r>
          </a:p>
          <a:p>
            <a:pPr lvl="1" rtl="0"/>
            <a:r>
              <a:rPr lang="es-ES" noProof="0" dirty="0"/>
              <a:t>Segundo nivel</a:t>
            </a:r>
          </a:p>
          <a:p>
            <a:pPr lvl="2" rtl="0"/>
            <a:r>
              <a:rPr lang="es-ES" noProof="0" dirty="0"/>
              <a:t>Tercer nivel</a:t>
            </a:r>
          </a:p>
          <a:p>
            <a:pPr lvl="3" rtl="0"/>
            <a:r>
              <a:rPr lang="es-ES" noProof="0" dirty="0"/>
              <a:t>Cuarto nivel</a:t>
            </a:r>
          </a:p>
          <a:p>
            <a:pPr lvl="4" rtl="0"/>
            <a:r>
              <a:rPr lang="es-ES" noProof="0" dirty="0"/>
              <a:t>Quinto nivel</a:t>
            </a:r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noProof="0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BE60DC36-8EFA-4378-9855-E019C55AC472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8770536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es-ES" smtClean="0"/>
              <a:t>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790740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es-ES" smtClean="0"/>
              <a:t>12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210421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es-ES" smtClean="0"/>
              <a:t>13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47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es-ES" smtClean="0"/>
              <a:t>14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0799867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es-ES" smtClean="0"/>
              <a:t>15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703296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es-ES" smtClean="0"/>
              <a:t>17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807825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es-ES" smtClean="0"/>
              <a:t>18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802366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es-ES" smtClean="0"/>
              <a:t>19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0548011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es-ES" smtClean="0"/>
              <a:t>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374926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es-ES" smtClean="0"/>
              <a:t>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0995754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es-ES" smtClean="0"/>
              <a:t>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34553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es-ES" smtClean="0"/>
              <a:t>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181601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es-ES" smtClean="0"/>
              <a:t>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137709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es-ES" smtClean="0"/>
              <a:t>7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997029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es-ES" smtClean="0"/>
              <a:t>8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0546689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es-ES" smtClean="0"/>
              <a:t>10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4290275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0F864C-44C4-4000-952D-01F31BFB3F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rtlCol="0" anchor="b"/>
          <a:lstStyle>
            <a:lvl1pPr algn="ctr">
              <a:defRPr sz="6000"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1392E06-C914-467E-9D4F-BD763EDA2D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 rtlCol="0"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Haga clic para modificar el estilo de subtítulo del patrón</a:t>
            </a:r>
            <a:endParaRPr lang="es-ES" noProof="0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FBEFBAF-82E9-49AD-B2CF-7D154E0244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C16DFB5-94AC-45CD-B655-642C94C51F81}" type="datetime1">
              <a:rPr lang="es-ES" noProof="0" smtClean="0"/>
              <a:t>20/01/2022</a:t>
            </a:fld>
            <a:endParaRPr lang="es-ES" noProof="0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AD8006A-94B1-44F7-972D-56767EDE3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6" name="Marcador de posición de número de diapositiva 5">
            <a:extLst>
              <a:ext uri="{FF2B5EF4-FFF2-40B4-BE49-F238E27FC236}">
                <a16:creationId xmlns:a16="http://schemas.microsoft.com/office/drawing/2014/main" id="{F5E7BFAB-D84B-45E1-A0BD-2516AC14F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6FEDF93-2BFD-41CA-ABC7-B039102F3792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485646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F7B869-BFB2-4C20-8AB1-46704BB3D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texto vertical 2">
            <a:extLst>
              <a:ext uri="{FF2B5EF4-FFF2-40B4-BE49-F238E27FC236}">
                <a16:creationId xmlns:a16="http://schemas.microsoft.com/office/drawing/2014/main" id="{19F007DB-4F12-4428-9C48-5120DF0704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6FFA8DA-0E31-4CA6-BBFC-2467AAD1D3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BF1ECC5-2A51-4AC7-B15E-A2E400532EC9}" type="datetime1">
              <a:rPr lang="es-ES" noProof="0" smtClean="0"/>
              <a:t>20/01/2022</a:t>
            </a:fld>
            <a:endParaRPr lang="es-ES" noProof="0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64974BD-9845-459A-9AAA-12731E2507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6" name="Marcador de posición de número de diapositiva 5">
            <a:extLst>
              <a:ext uri="{FF2B5EF4-FFF2-40B4-BE49-F238E27FC236}">
                <a16:creationId xmlns:a16="http://schemas.microsoft.com/office/drawing/2014/main" id="{C2A71B0A-FDFB-4B2C-A9EC-2334C5900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6FEDF93-2BFD-41CA-ABC7-B039102F3792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9314092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E60B5D73-1652-4A8E-B5A3-101523D7290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texto vertical 2">
            <a:extLst>
              <a:ext uri="{FF2B5EF4-FFF2-40B4-BE49-F238E27FC236}">
                <a16:creationId xmlns:a16="http://schemas.microsoft.com/office/drawing/2014/main" id="{A9B7FB99-7425-444D-B602-01B672BCE8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0EEA9C5-552A-48A1-AB54-ED54209B3B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E128246-380C-4290-A6AD-7E81562CB6AD}" type="datetime1">
              <a:rPr lang="es-ES" noProof="0" smtClean="0"/>
              <a:t>20/01/2022</a:t>
            </a:fld>
            <a:endParaRPr lang="es-ES" noProof="0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A83AAA3-4155-48FB-8F00-16DBE0C9C2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6" name="Marcador de posición de número de diapositiva 5">
            <a:extLst>
              <a:ext uri="{FF2B5EF4-FFF2-40B4-BE49-F238E27FC236}">
                <a16:creationId xmlns:a16="http://schemas.microsoft.com/office/drawing/2014/main" id="{5D694EAE-CB3C-4DEF-A66D-583C7AAC9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6FEDF93-2BFD-41CA-ABC7-B039102F3792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7468042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807FBE-061D-452C-A8A6-213063CFD6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contenido 2">
            <a:extLst>
              <a:ext uri="{FF2B5EF4-FFF2-40B4-BE49-F238E27FC236}">
                <a16:creationId xmlns:a16="http://schemas.microsoft.com/office/drawing/2014/main" id="{433A3535-1708-499D-B5D2-7D8F9FD182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CB06063-A112-49AB-80C8-504D99ECD7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5383DFE-F986-4781-83AF-3968C48C9EB3}" type="datetime1">
              <a:rPr lang="es-ES" noProof="0" smtClean="0"/>
              <a:t>20/01/2022</a:t>
            </a:fld>
            <a:endParaRPr lang="es-ES" noProof="0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344C8D5-F898-4318-A76D-1FBD87329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6" name="Marcador de posición de número de diapositiva 5">
            <a:extLst>
              <a:ext uri="{FF2B5EF4-FFF2-40B4-BE49-F238E27FC236}">
                <a16:creationId xmlns:a16="http://schemas.microsoft.com/office/drawing/2014/main" id="{2976EC76-E8E8-4FFA-B671-7FA2F3EF5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6FEDF93-2BFD-41CA-ABC7-B039102F3792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7892872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6C2CABF-E3C1-431A-A69C-D4881CC43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rtlCol="0" anchor="b"/>
          <a:lstStyle>
            <a:lvl1pPr>
              <a:defRPr sz="6000"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texto 2">
            <a:extLst>
              <a:ext uri="{FF2B5EF4-FFF2-40B4-BE49-F238E27FC236}">
                <a16:creationId xmlns:a16="http://schemas.microsoft.com/office/drawing/2014/main" id="{D5584226-69DA-4211-B2C8-C29FD05A4A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 rtlCol="0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5FF82DB-B518-40FD-8A66-44B874C055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26E2C9A-6E6B-4DE2-9D7E-0168118DA85E}" type="datetime1">
              <a:rPr lang="es-ES" noProof="0" smtClean="0"/>
              <a:t>20/01/2022</a:t>
            </a:fld>
            <a:endParaRPr lang="es-ES" noProof="0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CC1CCEE-725F-4745-837B-87EFB70E71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6" name="Marcador de posición de número de diapositiva 5">
            <a:extLst>
              <a:ext uri="{FF2B5EF4-FFF2-40B4-BE49-F238E27FC236}">
                <a16:creationId xmlns:a16="http://schemas.microsoft.com/office/drawing/2014/main" id="{C561522A-E0E6-406B-BF30-A7C7A5729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6FEDF93-2BFD-41CA-ABC7-B039102F3792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2300417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CC9BDC-6F21-4EF5-A8DD-E35E27EAC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contenido 2">
            <a:extLst>
              <a:ext uri="{FF2B5EF4-FFF2-40B4-BE49-F238E27FC236}">
                <a16:creationId xmlns:a16="http://schemas.microsoft.com/office/drawing/2014/main" id="{6B968D5F-2AB6-42D3-A54E-AB3E603251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4" name="Marcador de posición de contenido 3">
            <a:extLst>
              <a:ext uri="{FF2B5EF4-FFF2-40B4-BE49-F238E27FC236}">
                <a16:creationId xmlns:a16="http://schemas.microsoft.com/office/drawing/2014/main" id="{465AB07F-D5F7-402A-AE4E-027BF1CA91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5108EDC-3863-43B9-93C7-37465DC73B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DD3C7AD-55D7-4E20-92A5-23F8ADA045B5}" type="datetime1">
              <a:rPr lang="es-ES" noProof="0" smtClean="0"/>
              <a:t>20/01/2022</a:t>
            </a:fld>
            <a:endParaRPr lang="es-ES" noProof="0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777D452-958D-4159-A9A4-16DD29680A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7" name="Marcador de posición de número de diapositiva 6">
            <a:extLst>
              <a:ext uri="{FF2B5EF4-FFF2-40B4-BE49-F238E27FC236}">
                <a16:creationId xmlns:a16="http://schemas.microsoft.com/office/drawing/2014/main" id="{289654B6-1460-48B9-AC7E-592F68BAB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6FEDF93-2BFD-41CA-ABC7-B039102F3792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974041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E8C848-926A-4FD3-A311-A100A2662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texto 2">
            <a:extLst>
              <a:ext uri="{FF2B5EF4-FFF2-40B4-BE49-F238E27FC236}">
                <a16:creationId xmlns:a16="http://schemas.microsoft.com/office/drawing/2014/main" id="{3C8ECD90-B4F0-4DFB-BB3D-F231020789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posición de contenido 3">
            <a:extLst>
              <a:ext uri="{FF2B5EF4-FFF2-40B4-BE49-F238E27FC236}">
                <a16:creationId xmlns:a16="http://schemas.microsoft.com/office/drawing/2014/main" id="{335A6C3A-033E-474B-AB97-D8291A04E7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5" name="Marcador de posición de texto 4">
            <a:extLst>
              <a:ext uri="{FF2B5EF4-FFF2-40B4-BE49-F238E27FC236}">
                <a16:creationId xmlns:a16="http://schemas.microsoft.com/office/drawing/2014/main" id="{A532B928-3A23-4FCA-AD1F-E45A467B54F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6" name="Marcador de posición de contenido 5">
            <a:extLst>
              <a:ext uri="{FF2B5EF4-FFF2-40B4-BE49-F238E27FC236}">
                <a16:creationId xmlns:a16="http://schemas.microsoft.com/office/drawing/2014/main" id="{3BDC8376-6FC6-4A11-B0DB-9A148E9C00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6E80206F-8846-425C-A56E-16FFBA442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D5A9890-7C2F-4316-86E6-1027E38BCA8D}" type="datetime1">
              <a:rPr lang="es-ES" noProof="0" smtClean="0"/>
              <a:t>20/01/2022</a:t>
            </a:fld>
            <a:endParaRPr lang="es-ES" noProof="0" dirty="0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6A45E89F-12CF-4561-A5F2-1E05783A30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9EB4DFE4-927C-43B1-A061-5CB97FFB33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6FEDF93-2BFD-41CA-ABC7-B039102F3792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469058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60E367-8DA0-4655-BCBC-F4280D864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2FEF9592-AA3C-4CF8-A5DB-4D010195A4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B8FD95A-F0F2-4ACB-AC1A-6D40283DCDB8}" type="datetime1">
              <a:rPr lang="es-ES" noProof="0" smtClean="0"/>
              <a:t>20/01/2022</a:t>
            </a:fld>
            <a:endParaRPr lang="es-ES" noProof="0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3C2C9377-F93E-4515-852A-264707755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5" name="Marcador de posición de número de diapositiva 4">
            <a:extLst>
              <a:ext uri="{FF2B5EF4-FFF2-40B4-BE49-F238E27FC236}">
                <a16:creationId xmlns:a16="http://schemas.microsoft.com/office/drawing/2014/main" id="{9AED076D-476B-42BA-8795-14FE6C1E6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6FEDF93-2BFD-41CA-ABC7-B039102F3792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6255511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1EA599B4-6AB2-4190-82B5-7667EE1E92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713B84F-F510-4A6A-83E4-3731FCBA9972}" type="datetime1">
              <a:rPr lang="es-ES" noProof="0" smtClean="0"/>
              <a:t>20/01/2022</a:t>
            </a:fld>
            <a:endParaRPr lang="es-ES" noProof="0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1B8FBFB3-AD86-4E39-B8AE-B4EC14528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9A4AF55-C114-4B60-9A20-56B00A11B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6FEDF93-2BFD-41CA-ABC7-B039102F3792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0582002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883DA1-5CB8-405D-9613-8A9B7BC56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contenido 2">
            <a:extLst>
              <a:ext uri="{FF2B5EF4-FFF2-40B4-BE49-F238E27FC236}">
                <a16:creationId xmlns:a16="http://schemas.microsoft.com/office/drawing/2014/main" id="{9842BB15-A24D-42E9-9CAE-BB82722630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4" name="Marcador de posición de texto 3">
            <a:extLst>
              <a:ext uri="{FF2B5EF4-FFF2-40B4-BE49-F238E27FC236}">
                <a16:creationId xmlns:a16="http://schemas.microsoft.com/office/drawing/2014/main" id="{78F0849D-D3C3-462A-9751-4EAB0B9145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180DD20-7A20-4574-98A4-4277958767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413D684-A939-43AF-87DA-DE75AAA6C3E7}" type="datetime1">
              <a:rPr lang="es-ES" noProof="0" smtClean="0"/>
              <a:t>20/01/2022</a:t>
            </a:fld>
            <a:endParaRPr lang="es-ES" noProof="0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4D0ED2B-71C4-421A-9DB0-676E00C10B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7" name="Marcador de posición de número de diapositiva 6">
            <a:extLst>
              <a:ext uri="{FF2B5EF4-FFF2-40B4-BE49-F238E27FC236}">
                <a16:creationId xmlns:a16="http://schemas.microsoft.com/office/drawing/2014/main" id="{78C4572A-ADFC-4C53-BCA2-42BDF693B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6FEDF93-2BFD-41CA-ABC7-B039102F3792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230950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8F5C67-EEEC-4AB0-9653-0F80D6B109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1DD50D6D-5277-4324-AF23-5FAF007834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4" name="Marcador de posición de texto 3">
            <a:extLst>
              <a:ext uri="{FF2B5EF4-FFF2-40B4-BE49-F238E27FC236}">
                <a16:creationId xmlns:a16="http://schemas.microsoft.com/office/drawing/2014/main" id="{75275657-2BF9-4761-96B6-50EE3CFCFA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C3C3F7B-A4C8-4F9D-8165-BC5186EA09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81769A3-87E8-43BF-B421-F06378D84A84}" type="datetime1">
              <a:rPr lang="es-ES" noProof="0" smtClean="0"/>
              <a:t>20/01/2022</a:t>
            </a:fld>
            <a:endParaRPr lang="es-ES" noProof="0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E696EA5-2FA2-464D-982F-C53E6426A8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7" name="Marcador de posición de número de diapositiva 6">
            <a:extLst>
              <a:ext uri="{FF2B5EF4-FFF2-40B4-BE49-F238E27FC236}">
                <a16:creationId xmlns:a16="http://schemas.microsoft.com/office/drawing/2014/main" id="{8911B398-191B-4AB1-86ED-00D0046EA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6FEDF93-2BFD-41CA-ABC7-B039102F3792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5866011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título 1">
            <a:extLst>
              <a:ext uri="{FF2B5EF4-FFF2-40B4-BE49-F238E27FC236}">
                <a16:creationId xmlns:a16="http://schemas.microsoft.com/office/drawing/2014/main" id="{7B3445CA-54C1-4DDE-A216-DD2414E3F5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s-ES" noProof="0" dirty="0"/>
              <a:t>Haga clic para modificar el estilo de título del patrón</a:t>
            </a:r>
          </a:p>
        </p:txBody>
      </p:sp>
      <p:sp>
        <p:nvSpPr>
          <p:cNvPr id="3" name="Marcador de posición de texto 2">
            <a:extLst>
              <a:ext uri="{FF2B5EF4-FFF2-40B4-BE49-F238E27FC236}">
                <a16:creationId xmlns:a16="http://schemas.microsoft.com/office/drawing/2014/main" id="{0306395A-6879-4E93-B24E-067F88AC1D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s-ES" noProof="0" dirty="0"/>
              <a:t>Editar estilos de texto del patrón</a:t>
            </a:r>
          </a:p>
          <a:p>
            <a:pPr lvl="1" rtl="0"/>
            <a:r>
              <a:rPr lang="es-ES" noProof="0" dirty="0"/>
              <a:t>Segundo nivel</a:t>
            </a:r>
          </a:p>
          <a:p>
            <a:pPr lvl="2" rtl="0"/>
            <a:r>
              <a:rPr lang="es-ES" noProof="0" dirty="0"/>
              <a:t>Tercer nivel</a:t>
            </a:r>
          </a:p>
          <a:p>
            <a:pPr lvl="3" rtl="0"/>
            <a:r>
              <a:rPr lang="es-ES" noProof="0" dirty="0"/>
              <a:t>Cuarto nivel</a:t>
            </a:r>
          </a:p>
          <a:p>
            <a:pPr lvl="4" rtl="0"/>
            <a:r>
              <a:rPr lang="es-ES" noProof="0" dirty="0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450FF5B-A6A6-4F0F-AA5D-3F0F69A43A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A391CBFF-97A1-49ED-83E9-FDA97DDB726E}" type="datetime1">
              <a:rPr lang="es-ES" noProof="0" smtClean="0"/>
              <a:t>20/01/2022</a:t>
            </a:fld>
            <a:endParaRPr lang="es-ES" noProof="0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A798FAA-76CC-42EF-8BE0-466A41BBAB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es-ES" noProof="0" dirty="0"/>
          </a:p>
        </p:txBody>
      </p:sp>
      <p:sp>
        <p:nvSpPr>
          <p:cNvPr id="6" name="Marcador de posición de número de diapositiva 5">
            <a:extLst>
              <a:ext uri="{FF2B5EF4-FFF2-40B4-BE49-F238E27FC236}">
                <a16:creationId xmlns:a16="http://schemas.microsoft.com/office/drawing/2014/main" id="{5149FF02-6890-4E10-B958-1097AD32C6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06FEDF93-2BFD-41CA-ABC7-B039102F3792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603789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39.PNG"/><Relationship Id="rId18" Type="http://schemas.openxmlformats.org/officeDocument/2006/relationships/image" Target="../media/image44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12" Type="http://schemas.openxmlformats.org/officeDocument/2006/relationships/image" Target="../media/image38.png"/><Relationship Id="rId17" Type="http://schemas.openxmlformats.org/officeDocument/2006/relationships/image" Target="../media/image43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11" Type="http://schemas.openxmlformats.org/officeDocument/2006/relationships/image" Target="../media/image37.png"/><Relationship Id="rId5" Type="http://schemas.openxmlformats.org/officeDocument/2006/relationships/image" Target="../media/image32.PNG"/><Relationship Id="rId15" Type="http://schemas.openxmlformats.org/officeDocument/2006/relationships/image" Target="../media/image41.PNG"/><Relationship Id="rId10" Type="http://schemas.openxmlformats.org/officeDocument/2006/relationships/image" Target="../media/image310.PNG"/><Relationship Id="rId19" Type="http://schemas.openxmlformats.org/officeDocument/2006/relationships/image" Target="../media/image45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Relationship Id="rId14" Type="http://schemas.openxmlformats.org/officeDocument/2006/relationships/image" Target="../media/image4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48.jpe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0.png"/><Relationship Id="rId11" Type="http://schemas.openxmlformats.org/officeDocument/2006/relationships/image" Target="../media/image45.png"/><Relationship Id="rId5" Type="http://schemas.openxmlformats.org/officeDocument/2006/relationships/image" Target="../media/image49.jpeg"/><Relationship Id="rId10" Type="http://schemas.openxmlformats.org/officeDocument/2006/relationships/image" Target="../media/image31.PNG"/><Relationship Id="rId4" Type="http://schemas.openxmlformats.org/officeDocument/2006/relationships/image" Target="../media/image5.png"/><Relationship Id="rId9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5.png"/><Relationship Id="rId3" Type="http://schemas.openxmlformats.org/officeDocument/2006/relationships/image" Target="../media/image5.png"/><Relationship Id="rId7" Type="http://schemas.openxmlformats.org/officeDocument/2006/relationships/image" Target="../media/image28.png"/><Relationship Id="rId12" Type="http://schemas.openxmlformats.org/officeDocument/2006/relationships/image" Target="../media/image5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0.png"/><Relationship Id="rId11" Type="http://schemas.openxmlformats.org/officeDocument/2006/relationships/image" Target="../media/image50.jpg"/><Relationship Id="rId10" Type="http://schemas.openxmlformats.org/officeDocument/2006/relationships/image" Target="../media/image31.PNG"/><Relationship Id="rId9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0.png"/><Relationship Id="rId5" Type="http://schemas.openxmlformats.org/officeDocument/2006/relationships/image" Target="../media/image18.png"/><Relationship Id="rId4" Type="http://schemas.openxmlformats.org/officeDocument/2006/relationships/image" Target="../media/image17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jpeg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zigZag">
          <a:fgClr>
            <a:schemeClr val="accent3">
              <a:lumMod val="75000"/>
            </a:schemeClr>
          </a:fgClr>
          <a:bgClr>
            <a:schemeClr val="accent3">
              <a:lumMod val="50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4300AEF-1595-4419-801B-6E36A33BB8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99501" y="3669216"/>
            <a:ext cx="9144000" cy="1938992"/>
          </a:xfrm>
        </p:spPr>
        <p:txBody>
          <a:bodyPr lIns="0" tIns="0" rIns="0" bIns="0" rtlCol="0" anchor="t">
            <a:spAutoFit/>
          </a:bodyPr>
          <a:lstStyle/>
          <a:p>
            <a:pPr rtl="0"/>
            <a:r>
              <a:rPr lang="es-ES" b="1" dirty="0" err="1">
                <a:solidFill>
                  <a:schemeClr val="bg1"/>
                </a:solidFill>
              </a:rPr>
              <a:t>Facedoor</a:t>
            </a:r>
            <a:br>
              <a:rPr lang="es-ES" dirty="0">
                <a:solidFill>
                  <a:schemeClr val="bg1"/>
                </a:solidFill>
              </a:rPr>
            </a:br>
            <a:r>
              <a:rPr lang="es-ES" sz="4000" dirty="0">
                <a:solidFill>
                  <a:schemeClr val="accent4"/>
                </a:solidFill>
              </a:rPr>
              <a:t>Reconocimiento facial con </a:t>
            </a:r>
            <a:r>
              <a:rPr lang="es-ES" sz="4000" i="1" dirty="0">
                <a:solidFill>
                  <a:schemeClr val="accent4"/>
                </a:solidFill>
              </a:rPr>
              <a:t>Deep </a:t>
            </a:r>
            <a:r>
              <a:rPr lang="es-ES" sz="4000" i="1" dirty="0" err="1">
                <a:solidFill>
                  <a:schemeClr val="accent4"/>
                </a:solidFill>
              </a:rPr>
              <a:t>Learning</a:t>
            </a:r>
            <a:endParaRPr lang="es-ES" dirty="0">
              <a:solidFill>
                <a:schemeClr val="accent4"/>
              </a:solidFill>
            </a:endParaRPr>
          </a:p>
        </p:txBody>
      </p:sp>
      <p:sp>
        <p:nvSpPr>
          <p:cNvPr id="4" name="Rombo 3">
            <a:extLst>
              <a:ext uri="{FF2B5EF4-FFF2-40B4-BE49-F238E27FC236}">
                <a16:creationId xmlns:a16="http://schemas.microsoft.com/office/drawing/2014/main" id="{1C59176D-59A8-4C02-B448-EE01232FB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792319" y="-608242"/>
            <a:ext cx="2607364" cy="2607364"/>
          </a:xfrm>
          <a:prstGeom prst="diamond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5" name="Rombo 4">
            <a:extLst>
              <a:ext uri="{FF2B5EF4-FFF2-40B4-BE49-F238E27FC236}">
                <a16:creationId xmlns:a16="http://schemas.microsoft.com/office/drawing/2014/main" id="{A50B1817-3C7F-41BC-8557-7A00C928EE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325258" y="-1770743"/>
            <a:ext cx="3541486" cy="3541486"/>
          </a:xfrm>
          <a:prstGeom prst="diamond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379D50FD-7477-4517-8C8B-70CB11373A82}"/>
              </a:ext>
            </a:extLst>
          </p:cNvPr>
          <p:cNvSpPr txBox="1"/>
          <p:nvPr/>
        </p:nvSpPr>
        <p:spPr>
          <a:xfrm>
            <a:off x="3047999" y="591941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b="1" dirty="0">
                <a:solidFill>
                  <a:schemeClr val="bg1"/>
                </a:solidFill>
              </a:rPr>
              <a:t>Jesús Moncada Ramírez</a:t>
            </a:r>
          </a:p>
        </p:txBody>
      </p:sp>
      <p:pic>
        <p:nvPicPr>
          <p:cNvPr id="12" name="Imagen 11" descr="Icono&#10;&#10;Descripción generada automáticamente">
            <a:extLst>
              <a:ext uri="{FF2B5EF4-FFF2-40B4-BE49-F238E27FC236}">
                <a16:creationId xmlns:a16="http://schemas.microsoft.com/office/drawing/2014/main" id="{31FFE2B9-3C0B-4D11-AA45-CB6AC2290E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7723" y="2145608"/>
            <a:ext cx="1416551" cy="1416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8490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es-ES" dirty="0"/>
              <a:t>Diapositiva de análisis de proyecto 2</a:t>
            </a:r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ítulo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284504"/>
            <a:ext cx="11734800" cy="6647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s-E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Funcionamiento</a:t>
            </a:r>
          </a:p>
          <a:p>
            <a:pPr algn="ctr" rtl="0"/>
            <a:r>
              <a:rPr lang="es-ES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Dataset</a:t>
            </a:r>
            <a:endParaRPr lang="es-E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agen 4">
            <a:extLst>
              <a:ext uri="{FF2B5EF4-FFF2-40B4-BE49-F238E27FC236}">
                <a16:creationId xmlns:a16="http://schemas.microsoft.com/office/drawing/2014/main" id="{8976C05E-4BE1-4357-BBD6-512FABBA52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034" y="3322329"/>
            <a:ext cx="1970712" cy="1203669"/>
          </a:xfrm>
          <a:prstGeom prst="rect">
            <a:avLst/>
          </a:prstGeom>
        </p:spPr>
      </p:pic>
      <p:pic>
        <p:nvPicPr>
          <p:cNvPr id="9" name="Imagen 8" descr="La cara de una persona&#10;&#10;Descripción generada automáticamente">
            <a:extLst>
              <a:ext uri="{FF2B5EF4-FFF2-40B4-BE49-F238E27FC236}">
                <a16:creationId xmlns:a16="http://schemas.microsoft.com/office/drawing/2014/main" id="{B7A2A4B9-554B-4669-9E41-DB1A30E26A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9638" y="1422796"/>
            <a:ext cx="1349696" cy="1432222"/>
          </a:xfrm>
          <a:prstGeom prst="rect">
            <a:avLst/>
          </a:prstGeom>
        </p:spPr>
      </p:pic>
      <p:pic>
        <p:nvPicPr>
          <p:cNvPr id="12" name="Imagen 11" descr="Imagen que contiene persona, interior, ventana, comiendo&#10;&#10;Descripción generada automáticamente">
            <a:extLst>
              <a:ext uri="{FF2B5EF4-FFF2-40B4-BE49-F238E27FC236}">
                <a16:creationId xmlns:a16="http://schemas.microsoft.com/office/drawing/2014/main" id="{A172782F-7487-4E5A-A260-61EB7287079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6546" y="1396087"/>
            <a:ext cx="1419586" cy="1535471"/>
          </a:xfrm>
          <a:prstGeom prst="rect">
            <a:avLst/>
          </a:prstGeom>
        </p:spPr>
      </p:pic>
      <p:pic>
        <p:nvPicPr>
          <p:cNvPr id="15" name="Imagen 14" descr="Cara de un hombre&#10;&#10;Descripción generada automáticamente">
            <a:extLst>
              <a:ext uri="{FF2B5EF4-FFF2-40B4-BE49-F238E27FC236}">
                <a16:creationId xmlns:a16="http://schemas.microsoft.com/office/drawing/2014/main" id="{556B9A68-EF82-4658-94C8-61917173E8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8598" y="1463126"/>
            <a:ext cx="1119390" cy="1351560"/>
          </a:xfrm>
          <a:prstGeom prst="rect">
            <a:avLst/>
          </a:prstGeom>
        </p:spPr>
      </p:pic>
      <p:pic>
        <p:nvPicPr>
          <p:cNvPr id="17" name="Imagen 16" descr="La cara de un hombre con un traje de color negro&#10;&#10;Descripción generada automáticamente con confianza media">
            <a:extLst>
              <a:ext uri="{FF2B5EF4-FFF2-40B4-BE49-F238E27FC236}">
                <a16:creationId xmlns:a16="http://schemas.microsoft.com/office/drawing/2014/main" id="{9E41E4E9-24A5-490F-9C5F-39868821258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7275" y="1422796"/>
            <a:ext cx="1234739" cy="1535472"/>
          </a:xfrm>
          <a:prstGeom prst="rect">
            <a:avLst/>
          </a:prstGeom>
        </p:spPr>
      </p:pic>
      <p:sp>
        <p:nvSpPr>
          <p:cNvPr id="21" name="CuadroTexto 20">
            <a:extLst>
              <a:ext uri="{FF2B5EF4-FFF2-40B4-BE49-F238E27FC236}">
                <a16:creationId xmlns:a16="http://schemas.microsoft.com/office/drawing/2014/main" id="{40A2A8D5-4F6F-4635-8401-7623CE9C8C83}"/>
              </a:ext>
            </a:extLst>
          </p:cNvPr>
          <p:cNvSpPr txBox="1"/>
          <p:nvPr/>
        </p:nvSpPr>
        <p:spPr>
          <a:xfrm>
            <a:off x="6770199" y="1979156"/>
            <a:ext cx="798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x20</a:t>
            </a:r>
          </a:p>
        </p:txBody>
      </p:sp>
      <p:pic>
        <p:nvPicPr>
          <p:cNvPr id="30" name="Imagen 29" descr="Una persona con la boca abierta&#10;&#10;Descripción generada automáticamente con confianza media">
            <a:extLst>
              <a:ext uri="{FF2B5EF4-FFF2-40B4-BE49-F238E27FC236}">
                <a16:creationId xmlns:a16="http://schemas.microsoft.com/office/drawing/2014/main" id="{9346E863-A302-4992-AD4B-DE73A2F1702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4242" y="3274454"/>
            <a:ext cx="1282640" cy="1348595"/>
          </a:xfrm>
          <a:prstGeom prst="rect">
            <a:avLst/>
          </a:prstGeom>
        </p:spPr>
      </p:pic>
      <p:pic>
        <p:nvPicPr>
          <p:cNvPr id="36" name="Imagen 35">
            <a:extLst>
              <a:ext uri="{FF2B5EF4-FFF2-40B4-BE49-F238E27FC236}">
                <a16:creationId xmlns:a16="http://schemas.microsoft.com/office/drawing/2014/main" id="{A2059E3D-49B9-4944-96E4-6375FC42DB3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58137" y="4965945"/>
            <a:ext cx="1170482" cy="1535471"/>
          </a:xfrm>
          <a:prstGeom prst="rect">
            <a:avLst/>
          </a:prstGeom>
        </p:spPr>
      </p:pic>
      <p:sp>
        <p:nvSpPr>
          <p:cNvPr id="43" name="CuadroTexto 42">
            <a:extLst>
              <a:ext uri="{FF2B5EF4-FFF2-40B4-BE49-F238E27FC236}">
                <a16:creationId xmlns:a16="http://schemas.microsoft.com/office/drawing/2014/main" id="{CD1D0969-A667-444F-BD13-A47471FEC81B}"/>
              </a:ext>
            </a:extLst>
          </p:cNvPr>
          <p:cNvSpPr txBox="1"/>
          <p:nvPr/>
        </p:nvSpPr>
        <p:spPr>
          <a:xfrm>
            <a:off x="6770199" y="3737285"/>
            <a:ext cx="798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x20</a:t>
            </a:r>
          </a:p>
        </p:txBody>
      </p:sp>
      <p:sp>
        <p:nvSpPr>
          <p:cNvPr id="44" name="CuadroTexto 43">
            <a:extLst>
              <a:ext uri="{FF2B5EF4-FFF2-40B4-BE49-F238E27FC236}">
                <a16:creationId xmlns:a16="http://schemas.microsoft.com/office/drawing/2014/main" id="{3374B8C9-78D1-41EC-8929-6CA44819EE35}"/>
              </a:ext>
            </a:extLst>
          </p:cNvPr>
          <p:cNvSpPr txBox="1"/>
          <p:nvPr/>
        </p:nvSpPr>
        <p:spPr>
          <a:xfrm>
            <a:off x="6770199" y="5495415"/>
            <a:ext cx="798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x20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CuadroTexto 51">
                <a:extLst>
                  <a:ext uri="{FF2B5EF4-FFF2-40B4-BE49-F238E27FC236}">
                    <a16:creationId xmlns:a16="http://schemas.microsoft.com/office/drawing/2014/main" id="{4819667F-9C97-41D0-B3B7-728692675D01}"/>
                  </a:ext>
                </a:extLst>
              </p:cNvPr>
              <p:cNvSpPr txBox="1"/>
              <p:nvPr/>
            </p:nvSpPr>
            <p:spPr>
              <a:xfrm>
                <a:off x="9567012" y="1490051"/>
                <a:ext cx="1384866" cy="12737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GB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128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128</m:t>
                          </m:r>
                        </m:sup>
                      </m:sSup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52" name="CuadroTexto 51">
                <a:extLst>
                  <a:ext uri="{FF2B5EF4-FFF2-40B4-BE49-F238E27FC236}">
                    <a16:creationId xmlns:a16="http://schemas.microsoft.com/office/drawing/2014/main" id="{4819667F-9C97-41D0-B3B7-728692675D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67012" y="1490051"/>
                <a:ext cx="1384866" cy="127374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3" name="CuadroTexto 52">
                <a:extLst>
                  <a:ext uri="{FF2B5EF4-FFF2-40B4-BE49-F238E27FC236}">
                    <a16:creationId xmlns:a16="http://schemas.microsoft.com/office/drawing/2014/main" id="{C31EB3AF-9529-4216-8E2E-C73235BB9D3D}"/>
                  </a:ext>
                </a:extLst>
              </p:cNvPr>
              <p:cNvSpPr txBox="1"/>
              <p:nvPr/>
            </p:nvSpPr>
            <p:spPr>
              <a:xfrm>
                <a:off x="9609108" y="3245606"/>
                <a:ext cx="1384866" cy="12736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GB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128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128</m:t>
                          </m:r>
                        </m:sup>
                      </m:sSup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53" name="CuadroTexto 52">
                <a:extLst>
                  <a:ext uri="{FF2B5EF4-FFF2-40B4-BE49-F238E27FC236}">
                    <a16:creationId xmlns:a16="http://schemas.microsoft.com/office/drawing/2014/main" id="{C31EB3AF-9529-4216-8E2E-C73235BB9D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9108" y="3245606"/>
                <a:ext cx="1384866" cy="127368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4" name="CuadroTexto 53">
                <a:extLst>
                  <a:ext uri="{FF2B5EF4-FFF2-40B4-BE49-F238E27FC236}">
                    <a16:creationId xmlns:a16="http://schemas.microsoft.com/office/drawing/2014/main" id="{D7F9A201-D8D3-4C8A-ABDB-6707C12E8720}"/>
                  </a:ext>
                </a:extLst>
              </p:cNvPr>
              <p:cNvSpPr txBox="1"/>
              <p:nvPr/>
            </p:nvSpPr>
            <p:spPr>
              <a:xfrm>
                <a:off x="9609108" y="5047010"/>
                <a:ext cx="1384866" cy="12737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GB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128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128</m:t>
                          </m:r>
                        </m:sup>
                      </m:sSup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54" name="CuadroTexto 53">
                <a:extLst>
                  <a:ext uri="{FF2B5EF4-FFF2-40B4-BE49-F238E27FC236}">
                    <a16:creationId xmlns:a16="http://schemas.microsoft.com/office/drawing/2014/main" id="{D7F9A201-D8D3-4C8A-ABDB-6707C12E87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9108" y="5047010"/>
                <a:ext cx="1384866" cy="127374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Imagen 21" descr="Un joven con cabello corto&#10;&#10;Descripción generada automáticamente">
            <a:extLst>
              <a:ext uri="{FF2B5EF4-FFF2-40B4-BE49-F238E27FC236}">
                <a16:creationId xmlns:a16="http://schemas.microsoft.com/office/drawing/2014/main" id="{C9CEEECC-AFF7-4916-96CB-3C9DF5C469C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4433" y="3472170"/>
            <a:ext cx="1167045" cy="1090006"/>
          </a:xfrm>
          <a:prstGeom prst="rect">
            <a:avLst/>
          </a:prstGeom>
        </p:spPr>
      </p:pic>
      <p:pic>
        <p:nvPicPr>
          <p:cNvPr id="24" name="Imagen 23" descr="Cara de una persona&#10;&#10;Descripción generada automáticamente">
            <a:extLst>
              <a:ext uri="{FF2B5EF4-FFF2-40B4-BE49-F238E27FC236}">
                <a16:creationId xmlns:a16="http://schemas.microsoft.com/office/drawing/2014/main" id="{DBBCA57E-9A77-4339-BBC6-A2CCFAE5F28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8220" y="3291709"/>
            <a:ext cx="1279768" cy="1101747"/>
          </a:xfrm>
          <a:prstGeom prst="rect">
            <a:avLst/>
          </a:prstGeom>
        </p:spPr>
      </p:pic>
      <p:pic>
        <p:nvPicPr>
          <p:cNvPr id="26" name="Imagen 25" descr="Persona de cabello negro&#10;&#10;Descripción generada automáticamente">
            <a:extLst>
              <a:ext uri="{FF2B5EF4-FFF2-40B4-BE49-F238E27FC236}">
                <a16:creationId xmlns:a16="http://schemas.microsoft.com/office/drawing/2014/main" id="{139DA298-0D49-4DC9-BAA4-87A0DB2D84D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7275" y="3386627"/>
            <a:ext cx="1360033" cy="1245930"/>
          </a:xfrm>
          <a:prstGeom prst="rect">
            <a:avLst/>
          </a:prstGeom>
        </p:spPr>
      </p:pic>
      <p:pic>
        <p:nvPicPr>
          <p:cNvPr id="34" name="Imagen 33">
            <a:extLst>
              <a:ext uri="{FF2B5EF4-FFF2-40B4-BE49-F238E27FC236}">
                <a16:creationId xmlns:a16="http://schemas.microsoft.com/office/drawing/2014/main" id="{60190E5D-BFEB-4A7E-B2F2-F24B430C61C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313328" y="4912346"/>
            <a:ext cx="1221065" cy="1535471"/>
          </a:xfrm>
          <a:prstGeom prst="rect">
            <a:avLst/>
          </a:prstGeom>
        </p:spPr>
      </p:pic>
      <p:pic>
        <p:nvPicPr>
          <p:cNvPr id="38" name="Imagen 37">
            <a:extLst>
              <a:ext uri="{FF2B5EF4-FFF2-40B4-BE49-F238E27FC236}">
                <a16:creationId xmlns:a16="http://schemas.microsoft.com/office/drawing/2014/main" id="{5BC8961F-79D9-4F7B-983B-1A37CBC7E6B2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269916" y="5192359"/>
            <a:ext cx="1279769" cy="1128398"/>
          </a:xfrm>
          <a:prstGeom prst="rect">
            <a:avLst/>
          </a:prstGeom>
        </p:spPr>
      </p:pic>
      <p:pic>
        <p:nvPicPr>
          <p:cNvPr id="42" name="Imagen 41">
            <a:extLst>
              <a:ext uri="{FF2B5EF4-FFF2-40B4-BE49-F238E27FC236}">
                <a16:creationId xmlns:a16="http://schemas.microsoft.com/office/drawing/2014/main" id="{AEDF9B93-FECE-40D4-8601-261BADE3B551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329539" y="5024182"/>
            <a:ext cx="1426492" cy="1348595"/>
          </a:xfrm>
          <a:prstGeom prst="rect">
            <a:avLst/>
          </a:prstGeom>
        </p:spPr>
      </p:pic>
      <p:sp>
        <p:nvSpPr>
          <p:cNvPr id="57" name="CuadroTexto 56">
            <a:extLst>
              <a:ext uri="{FF2B5EF4-FFF2-40B4-BE49-F238E27FC236}">
                <a16:creationId xmlns:a16="http://schemas.microsoft.com/office/drawing/2014/main" id="{20474175-3BF1-4C83-ACA9-C3F204D09AA2}"/>
              </a:ext>
            </a:extLst>
          </p:cNvPr>
          <p:cNvSpPr txBox="1"/>
          <p:nvPr/>
        </p:nvSpPr>
        <p:spPr>
          <a:xfrm>
            <a:off x="7301210" y="2589604"/>
            <a:ext cx="20330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Detector</a:t>
            </a:r>
            <a:r>
              <a:rPr lang="es-ES" b="1" dirty="0"/>
              <a:t> CNN</a:t>
            </a:r>
          </a:p>
          <a:p>
            <a:pPr algn="ctr"/>
            <a:r>
              <a:rPr lang="es-ES" b="1" dirty="0"/>
              <a:t>+</a:t>
            </a:r>
          </a:p>
          <a:p>
            <a:pPr algn="ctr"/>
            <a:r>
              <a:rPr lang="es-ES" b="1" i="1" dirty="0"/>
              <a:t>Deep </a:t>
            </a:r>
            <a:r>
              <a:rPr lang="es-ES" b="1" i="1" dirty="0" err="1"/>
              <a:t>Metric</a:t>
            </a:r>
            <a:r>
              <a:rPr lang="es-ES" b="1" i="1" dirty="0"/>
              <a:t> </a:t>
            </a:r>
            <a:r>
              <a:rPr lang="es-ES" b="1" i="1" dirty="0" err="1"/>
              <a:t>Learning</a:t>
            </a:r>
            <a:endParaRPr lang="es-ES" b="1" i="1" dirty="0"/>
          </a:p>
        </p:txBody>
      </p:sp>
      <p:sp>
        <p:nvSpPr>
          <p:cNvPr id="58" name="Flecha: a la derecha 57">
            <a:extLst>
              <a:ext uri="{FF2B5EF4-FFF2-40B4-BE49-F238E27FC236}">
                <a16:creationId xmlns:a16="http://schemas.microsoft.com/office/drawing/2014/main" id="{99D0793F-CD77-44E8-AF42-3942C8DE04BF}"/>
              </a:ext>
            </a:extLst>
          </p:cNvPr>
          <p:cNvSpPr/>
          <p:nvPr/>
        </p:nvSpPr>
        <p:spPr>
          <a:xfrm>
            <a:off x="7466487" y="3842582"/>
            <a:ext cx="1842428" cy="185546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9" name="CuadroTexto 58">
            <a:extLst>
              <a:ext uri="{FF2B5EF4-FFF2-40B4-BE49-F238E27FC236}">
                <a16:creationId xmlns:a16="http://schemas.microsoft.com/office/drawing/2014/main" id="{D7315219-2F51-4BDC-AAD9-324AA3139060}"/>
              </a:ext>
            </a:extLst>
          </p:cNvPr>
          <p:cNvSpPr txBox="1"/>
          <p:nvPr/>
        </p:nvSpPr>
        <p:spPr>
          <a:xfrm>
            <a:off x="11184593" y="1954240"/>
            <a:ext cx="798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x20</a:t>
            </a:r>
          </a:p>
        </p:txBody>
      </p:sp>
      <p:sp>
        <p:nvSpPr>
          <p:cNvPr id="60" name="CuadroTexto 59">
            <a:extLst>
              <a:ext uri="{FF2B5EF4-FFF2-40B4-BE49-F238E27FC236}">
                <a16:creationId xmlns:a16="http://schemas.microsoft.com/office/drawing/2014/main" id="{F70387B1-54A2-4873-A88A-0142B860D452}"/>
              </a:ext>
            </a:extLst>
          </p:cNvPr>
          <p:cNvSpPr txBox="1"/>
          <p:nvPr/>
        </p:nvSpPr>
        <p:spPr>
          <a:xfrm>
            <a:off x="11164728" y="3730949"/>
            <a:ext cx="798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x20</a:t>
            </a:r>
          </a:p>
        </p:txBody>
      </p:sp>
      <p:sp>
        <p:nvSpPr>
          <p:cNvPr id="61" name="CuadroTexto 60">
            <a:extLst>
              <a:ext uri="{FF2B5EF4-FFF2-40B4-BE49-F238E27FC236}">
                <a16:creationId xmlns:a16="http://schemas.microsoft.com/office/drawing/2014/main" id="{6B8D7564-2167-4890-AF37-72E202CD5338}"/>
              </a:ext>
            </a:extLst>
          </p:cNvPr>
          <p:cNvSpPr txBox="1"/>
          <p:nvPr/>
        </p:nvSpPr>
        <p:spPr>
          <a:xfrm>
            <a:off x="11157519" y="5495415"/>
            <a:ext cx="798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x20</a:t>
            </a:r>
          </a:p>
        </p:txBody>
      </p:sp>
      <p:pic>
        <p:nvPicPr>
          <p:cNvPr id="3" name="Imagen 2" descr="Icono&#10;&#10;Descripción generada automáticamente">
            <a:extLst>
              <a:ext uri="{FF2B5EF4-FFF2-40B4-BE49-F238E27FC236}">
                <a16:creationId xmlns:a16="http://schemas.microsoft.com/office/drawing/2014/main" id="{CC58F7F0-0561-4FB6-B726-835E8E90FA81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4343" y="430772"/>
            <a:ext cx="837813" cy="837813"/>
          </a:xfrm>
          <a:prstGeom prst="rect">
            <a:avLst/>
          </a:prstGeom>
        </p:spPr>
      </p:pic>
      <p:sp>
        <p:nvSpPr>
          <p:cNvPr id="33" name="CuadroTexto 32">
            <a:extLst>
              <a:ext uri="{FF2B5EF4-FFF2-40B4-BE49-F238E27FC236}">
                <a16:creationId xmlns:a16="http://schemas.microsoft.com/office/drawing/2014/main" id="{A11A27C0-7751-431D-88BA-69E0852E2F20}"/>
              </a:ext>
            </a:extLst>
          </p:cNvPr>
          <p:cNvSpPr txBox="1"/>
          <p:nvPr/>
        </p:nvSpPr>
        <p:spPr>
          <a:xfrm>
            <a:off x="9704180" y="638405"/>
            <a:ext cx="20330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dirty="0"/>
              <a:t>Serialización de objetos en Python</a:t>
            </a:r>
            <a:endParaRPr lang="es-ES" b="1" i="1" dirty="0"/>
          </a:p>
        </p:txBody>
      </p:sp>
    </p:spTree>
    <p:extLst>
      <p:ext uri="{BB962C8B-B14F-4D97-AF65-F5344CB8AC3E}">
        <p14:creationId xmlns:p14="http://schemas.microsoft.com/office/powerpoint/2010/main" val="22885154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14247BC0-C5F5-47EE-BC48-4F9F511E86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782" y="276225"/>
            <a:ext cx="9324975" cy="6305550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FF41F297-0B2B-4343-9A11-37858734E53E}"/>
              </a:ext>
            </a:extLst>
          </p:cNvPr>
          <p:cNvSpPr txBox="1"/>
          <p:nvPr/>
        </p:nvSpPr>
        <p:spPr>
          <a:xfrm>
            <a:off x="9941859" y="1472272"/>
            <a:ext cx="1578629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3200" b="1" dirty="0"/>
              <a:t>24 min</a:t>
            </a:r>
          </a:p>
          <a:p>
            <a:pPr algn="ctr"/>
            <a:r>
              <a:rPr lang="en-GB" sz="3200" b="1" dirty="0"/>
              <a:t>30 seg!</a:t>
            </a:r>
          </a:p>
        </p:txBody>
      </p:sp>
      <p:pic>
        <p:nvPicPr>
          <p:cNvPr id="6" name="Imagen 5" descr="Forma&#10;&#10;Descripción generada automáticamente con confianza baja">
            <a:extLst>
              <a:ext uri="{FF2B5EF4-FFF2-40B4-BE49-F238E27FC236}">
                <a16:creationId xmlns:a16="http://schemas.microsoft.com/office/drawing/2014/main" id="{17B62F5E-2D5B-48ED-ADC0-DA6A527952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6498" y="2834521"/>
            <a:ext cx="1473990" cy="1473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8849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es-ES" dirty="0"/>
              <a:t>Diapositiva de análisis de proyecto 2</a:t>
            </a:r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ítulo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284504"/>
            <a:ext cx="11734800" cy="6647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s-E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Funcionamiento</a:t>
            </a:r>
          </a:p>
          <a:p>
            <a:pPr algn="ctr" rtl="0"/>
            <a:r>
              <a:rPr lang="es-ES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Workflow</a:t>
            </a:r>
            <a:endParaRPr lang="es-E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3">
            <a:extLst>
              <a:ext uri="{FF2B5EF4-FFF2-40B4-BE49-F238E27FC236}">
                <a16:creationId xmlns:a16="http://schemas.microsoft.com/office/drawing/2014/main" id="{FB1814BA-D0A6-4454-B4F0-3167DB3FFE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8565" y="1187695"/>
            <a:ext cx="2153540" cy="40011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accent4">
                    <a:lumMod val="75000"/>
                  </a:schemeClr>
                </a:solidFill>
                <a:effectLst/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while True:</a:t>
            </a:r>
            <a:endParaRPr kumimoji="0" lang="en-US" altLang="en-US" sz="4800" b="1" i="0" u="none" strike="noStrike" cap="none" normalizeH="0" baseline="0" dirty="0">
              <a:ln>
                <a:noFill/>
              </a:ln>
              <a:solidFill>
                <a:schemeClr val="accent4">
                  <a:lumMod val="75000"/>
                </a:schemeClr>
              </a:solidFill>
              <a:effectLst/>
              <a:latin typeface="Cascadia Code SemiBold" panose="020B0609020000020004" pitchFamily="49" charset="0"/>
              <a:cs typeface="Cascadia Code SemiBold" panose="020B0609020000020004" pitchFamily="49" charset="0"/>
            </a:endParaRPr>
          </a:p>
        </p:txBody>
      </p:sp>
      <p:pic>
        <p:nvPicPr>
          <p:cNvPr id="10" name="Imagen 9" descr="Persona en el bosque&#10;&#10;Descripción generada automáticamente con confianza baja">
            <a:extLst>
              <a:ext uri="{FF2B5EF4-FFF2-40B4-BE49-F238E27FC236}">
                <a16:creationId xmlns:a16="http://schemas.microsoft.com/office/drawing/2014/main" id="{CAF14E0F-0984-41FE-A307-68110BD561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2105" y="1703021"/>
            <a:ext cx="2566610" cy="1443718"/>
          </a:xfrm>
          <a:prstGeom prst="rect">
            <a:avLst/>
          </a:prstGeom>
        </p:spPr>
      </p:pic>
      <p:pic>
        <p:nvPicPr>
          <p:cNvPr id="16" name="Imagen 15" descr="Un conjunto de letras blancas en un fondo blanco&#10;&#10;Descripción generada automáticamente con confianza baja">
            <a:extLst>
              <a:ext uri="{FF2B5EF4-FFF2-40B4-BE49-F238E27FC236}">
                <a16:creationId xmlns:a16="http://schemas.microsoft.com/office/drawing/2014/main" id="{4E024158-9E9C-41BA-A5A0-D7D0BF8EB1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619" y="2088030"/>
            <a:ext cx="928636" cy="928636"/>
          </a:xfrm>
          <a:prstGeom prst="rect">
            <a:avLst/>
          </a:prstGeom>
        </p:spPr>
      </p:pic>
      <p:sp>
        <p:nvSpPr>
          <p:cNvPr id="41" name="CuadroTexto 40">
            <a:extLst>
              <a:ext uri="{FF2B5EF4-FFF2-40B4-BE49-F238E27FC236}">
                <a16:creationId xmlns:a16="http://schemas.microsoft.com/office/drawing/2014/main" id="{79EC509A-548D-4635-943B-FBCA16619000}"/>
              </a:ext>
            </a:extLst>
          </p:cNvPr>
          <p:cNvSpPr txBox="1"/>
          <p:nvPr/>
        </p:nvSpPr>
        <p:spPr>
          <a:xfrm>
            <a:off x="2437578" y="3130362"/>
            <a:ext cx="2955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/>
              <a:t>Frame</a:t>
            </a:r>
            <a:endParaRPr lang="es-ES" dirty="0"/>
          </a:p>
        </p:txBody>
      </p:sp>
      <p:pic>
        <p:nvPicPr>
          <p:cNvPr id="27" name="Imagen 26" descr="Una persona con la boca abierta&#10;&#10;Descripción generada automáticamente con confianza baja">
            <a:extLst>
              <a:ext uri="{FF2B5EF4-FFF2-40B4-BE49-F238E27FC236}">
                <a16:creationId xmlns:a16="http://schemas.microsoft.com/office/drawing/2014/main" id="{ACBDBC8F-742C-4BB5-9830-D13770C1C2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5239" y="1719398"/>
            <a:ext cx="2537495" cy="1427341"/>
          </a:xfrm>
          <a:prstGeom prst="rect">
            <a:avLst/>
          </a:prstGeom>
        </p:spPr>
      </p:pic>
      <p:sp>
        <p:nvSpPr>
          <p:cNvPr id="46" name="CuadroTexto 45">
            <a:extLst>
              <a:ext uri="{FF2B5EF4-FFF2-40B4-BE49-F238E27FC236}">
                <a16:creationId xmlns:a16="http://schemas.microsoft.com/office/drawing/2014/main" id="{28685639-8AA0-47DA-B596-C17F5CB9FB8E}"/>
              </a:ext>
            </a:extLst>
          </p:cNvPr>
          <p:cNvSpPr txBox="1"/>
          <p:nvPr/>
        </p:nvSpPr>
        <p:spPr>
          <a:xfrm>
            <a:off x="5320337" y="2662867"/>
            <a:ext cx="23832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i="1" dirty="0" err="1"/>
              <a:t>Haar</a:t>
            </a:r>
            <a:r>
              <a:rPr lang="es-ES" i="1" dirty="0"/>
              <a:t> Cascade </a:t>
            </a:r>
            <a:r>
              <a:rPr lang="es-ES" i="1" dirty="0" err="1"/>
              <a:t>Classifier</a:t>
            </a:r>
            <a:endParaRPr lang="es-ES" i="1" dirty="0"/>
          </a:p>
        </p:txBody>
      </p:sp>
      <p:sp>
        <p:nvSpPr>
          <p:cNvPr id="47" name="Flecha: a la derecha 46">
            <a:extLst>
              <a:ext uri="{FF2B5EF4-FFF2-40B4-BE49-F238E27FC236}">
                <a16:creationId xmlns:a16="http://schemas.microsoft.com/office/drawing/2014/main" id="{CFFDCEC3-A9BA-4062-8444-E33684535042}"/>
              </a:ext>
            </a:extLst>
          </p:cNvPr>
          <p:cNvSpPr/>
          <p:nvPr/>
        </p:nvSpPr>
        <p:spPr>
          <a:xfrm>
            <a:off x="5600911" y="2407525"/>
            <a:ext cx="1842428" cy="267403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Flecha: a la derecha 47">
            <a:extLst>
              <a:ext uri="{FF2B5EF4-FFF2-40B4-BE49-F238E27FC236}">
                <a16:creationId xmlns:a16="http://schemas.microsoft.com/office/drawing/2014/main" id="{67C72233-717B-4AA3-8533-A9923A0F8C8D}"/>
              </a:ext>
            </a:extLst>
          </p:cNvPr>
          <p:cNvSpPr/>
          <p:nvPr/>
        </p:nvSpPr>
        <p:spPr>
          <a:xfrm>
            <a:off x="1883809" y="2302943"/>
            <a:ext cx="517784" cy="265916"/>
          </a:xfrm>
          <a:prstGeom prst="rightArrow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" name="Flecha: a la derecha 48">
            <a:extLst>
              <a:ext uri="{FF2B5EF4-FFF2-40B4-BE49-F238E27FC236}">
                <a16:creationId xmlns:a16="http://schemas.microsoft.com/office/drawing/2014/main" id="{C53FE194-636A-49AC-8B36-81611F977033}"/>
              </a:ext>
            </a:extLst>
          </p:cNvPr>
          <p:cNvSpPr/>
          <p:nvPr/>
        </p:nvSpPr>
        <p:spPr>
          <a:xfrm rot="5400000">
            <a:off x="8829390" y="3484357"/>
            <a:ext cx="601809" cy="263149"/>
          </a:xfrm>
          <a:prstGeom prst="rightArrow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CuadroTexto 49">
                <a:extLst>
                  <a:ext uri="{FF2B5EF4-FFF2-40B4-BE49-F238E27FC236}">
                    <a16:creationId xmlns:a16="http://schemas.microsoft.com/office/drawing/2014/main" id="{22BF2B22-6B9B-414F-A6E8-811878F3C439}"/>
                  </a:ext>
                </a:extLst>
              </p:cNvPr>
              <p:cNvSpPr txBox="1"/>
              <p:nvPr/>
            </p:nvSpPr>
            <p:spPr>
              <a:xfrm>
                <a:off x="8766107" y="4404164"/>
                <a:ext cx="1505938" cy="127374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GB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128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128</m:t>
                          </m:r>
                        </m:sup>
                      </m:sSup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50" name="CuadroTexto 49">
                <a:extLst>
                  <a:ext uri="{FF2B5EF4-FFF2-40B4-BE49-F238E27FC236}">
                    <a16:creationId xmlns:a16="http://schemas.microsoft.com/office/drawing/2014/main" id="{22BF2B22-6B9B-414F-A6E8-811878F3C4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6107" y="4404164"/>
                <a:ext cx="1505938" cy="127374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Flecha: a la derecha 50">
            <a:extLst>
              <a:ext uri="{FF2B5EF4-FFF2-40B4-BE49-F238E27FC236}">
                <a16:creationId xmlns:a16="http://schemas.microsoft.com/office/drawing/2014/main" id="{FA2EC7CB-F77F-4D24-B774-628FD132AA62}"/>
              </a:ext>
            </a:extLst>
          </p:cNvPr>
          <p:cNvSpPr/>
          <p:nvPr/>
        </p:nvSpPr>
        <p:spPr>
          <a:xfrm rot="10800000">
            <a:off x="6221337" y="4909463"/>
            <a:ext cx="1914435" cy="263149"/>
          </a:xfrm>
          <a:prstGeom prst="rightArrow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5" name="CuadroTexto 54">
            <a:extLst>
              <a:ext uri="{FF2B5EF4-FFF2-40B4-BE49-F238E27FC236}">
                <a16:creationId xmlns:a16="http://schemas.microsoft.com/office/drawing/2014/main" id="{31629188-32D8-465B-B124-09C273CC3D8F}"/>
              </a:ext>
            </a:extLst>
          </p:cNvPr>
          <p:cNvSpPr txBox="1"/>
          <p:nvPr/>
        </p:nvSpPr>
        <p:spPr>
          <a:xfrm>
            <a:off x="6221336" y="4038744"/>
            <a:ext cx="22294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Comparación con los datos</a:t>
            </a:r>
          </a:p>
          <a:p>
            <a:pPr algn="ctr"/>
            <a:r>
              <a:rPr lang="es-ES" b="1" dirty="0"/>
              <a:t>Distancia euclídea</a:t>
            </a:r>
          </a:p>
        </p:txBody>
      </p:sp>
      <p:sp>
        <p:nvSpPr>
          <p:cNvPr id="64" name="CuadroTexto 63">
            <a:extLst>
              <a:ext uri="{FF2B5EF4-FFF2-40B4-BE49-F238E27FC236}">
                <a16:creationId xmlns:a16="http://schemas.microsoft.com/office/drawing/2014/main" id="{BA1DAE32-C02A-49D6-A0FA-E8B36D1677CF}"/>
              </a:ext>
            </a:extLst>
          </p:cNvPr>
          <p:cNvSpPr txBox="1"/>
          <p:nvPr/>
        </p:nvSpPr>
        <p:spPr>
          <a:xfrm>
            <a:off x="9261869" y="3406121"/>
            <a:ext cx="23832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i="1" dirty="0"/>
              <a:t>Deep </a:t>
            </a:r>
            <a:r>
              <a:rPr lang="es-ES" i="1" dirty="0" err="1"/>
              <a:t>Metric</a:t>
            </a:r>
            <a:r>
              <a:rPr lang="es-ES" i="1" dirty="0"/>
              <a:t> </a:t>
            </a:r>
            <a:r>
              <a:rPr lang="es-ES" i="1" dirty="0" err="1"/>
              <a:t>Learning</a:t>
            </a:r>
            <a:endParaRPr lang="es-ES" i="1" dirty="0"/>
          </a:p>
        </p:txBody>
      </p:sp>
      <p:pic>
        <p:nvPicPr>
          <p:cNvPr id="29" name="Imagen 28" descr="Icono&#10;&#10;Descripción generada automáticamente">
            <a:extLst>
              <a:ext uri="{FF2B5EF4-FFF2-40B4-BE49-F238E27FC236}">
                <a16:creationId xmlns:a16="http://schemas.microsoft.com/office/drawing/2014/main" id="{FF9C9068-5008-4FB9-8BD9-C837153AD72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1258" y="1719398"/>
            <a:ext cx="581734" cy="716503"/>
          </a:xfrm>
          <a:prstGeom prst="rect">
            <a:avLst/>
          </a:prstGeom>
        </p:spPr>
      </p:pic>
      <p:sp>
        <p:nvSpPr>
          <p:cNvPr id="65" name="CuadroTexto 64">
            <a:extLst>
              <a:ext uri="{FF2B5EF4-FFF2-40B4-BE49-F238E27FC236}">
                <a16:creationId xmlns:a16="http://schemas.microsoft.com/office/drawing/2014/main" id="{41944340-ABCB-4943-A7F0-06D7F7BB5384}"/>
              </a:ext>
            </a:extLst>
          </p:cNvPr>
          <p:cNvSpPr txBox="1"/>
          <p:nvPr/>
        </p:nvSpPr>
        <p:spPr>
          <a:xfrm>
            <a:off x="3384982" y="4617015"/>
            <a:ext cx="25856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neo: 0 votos</a:t>
            </a:r>
          </a:p>
          <a:p>
            <a:pPr algn="ctr"/>
            <a:r>
              <a:rPr lang="es-ES" b="1" dirty="0" err="1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trinity</a:t>
            </a:r>
            <a:r>
              <a:rPr lang="es-ES" b="1" dirty="0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: 0 votos</a:t>
            </a:r>
          </a:p>
          <a:p>
            <a:pPr algn="ctr"/>
            <a:r>
              <a:rPr lang="es-ES" b="1" dirty="0" err="1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moncada</a:t>
            </a:r>
            <a:r>
              <a:rPr lang="es-ES" b="1" dirty="0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: 0 votos</a:t>
            </a:r>
          </a:p>
        </p:txBody>
      </p:sp>
      <p:sp>
        <p:nvSpPr>
          <p:cNvPr id="66" name="Flecha: a la derecha 65">
            <a:extLst>
              <a:ext uri="{FF2B5EF4-FFF2-40B4-BE49-F238E27FC236}">
                <a16:creationId xmlns:a16="http://schemas.microsoft.com/office/drawing/2014/main" id="{15D5619A-F01E-455D-858E-5EEBF8BEB5CC}"/>
              </a:ext>
            </a:extLst>
          </p:cNvPr>
          <p:cNvSpPr/>
          <p:nvPr/>
        </p:nvSpPr>
        <p:spPr>
          <a:xfrm rot="10800000">
            <a:off x="2618625" y="4947105"/>
            <a:ext cx="641022" cy="263149"/>
          </a:xfrm>
          <a:prstGeom prst="rightArrow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7" name="CuadroTexto 66">
            <a:extLst>
              <a:ext uri="{FF2B5EF4-FFF2-40B4-BE49-F238E27FC236}">
                <a16:creationId xmlns:a16="http://schemas.microsoft.com/office/drawing/2014/main" id="{92871A1F-6A71-4A9B-9972-03DC50F0BC59}"/>
              </a:ext>
            </a:extLst>
          </p:cNvPr>
          <p:cNvSpPr txBox="1"/>
          <p:nvPr/>
        </p:nvSpPr>
        <p:spPr>
          <a:xfrm>
            <a:off x="884059" y="4894013"/>
            <a:ext cx="1483894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b="1" dirty="0" err="1">
                <a:solidFill>
                  <a:schemeClr val="bg1"/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Unknown</a:t>
            </a:r>
            <a:endParaRPr lang="es-ES" b="1" dirty="0">
              <a:solidFill>
                <a:schemeClr val="bg1"/>
              </a:solidFill>
              <a:latin typeface="Cascadia Code SemiBold" panose="020B0609020000020004" pitchFamily="49" charset="0"/>
              <a:cs typeface="Cascadia Code SemiBold" panose="020B0609020000020004" pitchFamily="49" charset="0"/>
            </a:endParaRPr>
          </a:p>
        </p:txBody>
      </p:sp>
      <p:pic>
        <p:nvPicPr>
          <p:cNvPr id="70" name="Imagen 69">
            <a:extLst>
              <a:ext uri="{FF2B5EF4-FFF2-40B4-BE49-F238E27FC236}">
                <a16:creationId xmlns:a16="http://schemas.microsoft.com/office/drawing/2014/main" id="{A873C7A8-858C-40C8-BB1F-0780CD6763A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H="1">
            <a:off x="7336040" y="6165759"/>
            <a:ext cx="371174" cy="486917"/>
          </a:xfrm>
          <a:prstGeom prst="rect">
            <a:avLst/>
          </a:prstGeom>
        </p:spPr>
      </p:pic>
      <p:pic>
        <p:nvPicPr>
          <p:cNvPr id="69" name="Imagen 68" descr="Una persona con la boca abierta&#10;&#10;Descripción generada automáticamente con confianza media">
            <a:extLst>
              <a:ext uri="{FF2B5EF4-FFF2-40B4-BE49-F238E27FC236}">
                <a16:creationId xmlns:a16="http://schemas.microsoft.com/office/drawing/2014/main" id="{7105AC83-DEAE-4B42-961B-FED3EEBC8AD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012160" y="6171623"/>
            <a:ext cx="406741" cy="427656"/>
          </a:xfrm>
          <a:prstGeom prst="rect">
            <a:avLst/>
          </a:prstGeom>
        </p:spPr>
      </p:pic>
      <p:pic>
        <p:nvPicPr>
          <p:cNvPr id="68" name="Imagen 67" descr="La cara de una persona&#10;&#10;Descripción generada automáticamente">
            <a:extLst>
              <a:ext uri="{FF2B5EF4-FFF2-40B4-BE49-F238E27FC236}">
                <a16:creationId xmlns:a16="http://schemas.microsoft.com/office/drawing/2014/main" id="{8C0DD3F1-F6A9-4FFD-A68F-984200D9DAA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625721" y="6198501"/>
            <a:ext cx="428005" cy="454175"/>
          </a:xfrm>
          <a:prstGeom prst="rect">
            <a:avLst/>
          </a:prstGeom>
        </p:spPr>
      </p:pic>
      <p:pic>
        <p:nvPicPr>
          <p:cNvPr id="28" name="Imagen 27" descr="Icono&#10;&#10;Descripción generada automáticamente">
            <a:extLst>
              <a:ext uri="{FF2B5EF4-FFF2-40B4-BE49-F238E27FC236}">
                <a16:creationId xmlns:a16="http://schemas.microsoft.com/office/drawing/2014/main" id="{1A83005B-ED90-4EF9-BDD7-C9F7D4F7925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9647" y="5233909"/>
            <a:ext cx="837813" cy="837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4268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es-ES" dirty="0"/>
              <a:t>Diapositiva de análisis de proyecto 2</a:t>
            </a:r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ítulo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284504"/>
            <a:ext cx="11734800" cy="6647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s-E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Funcionamiento</a:t>
            </a:r>
          </a:p>
          <a:p>
            <a:pPr algn="ctr" rtl="0"/>
            <a:r>
              <a:rPr lang="es-ES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Workflow</a:t>
            </a:r>
            <a:endParaRPr lang="es-E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3">
            <a:extLst>
              <a:ext uri="{FF2B5EF4-FFF2-40B4-BE49-F238E27FC236}">
                <a16:creationId xmlns:a16="http://schemas.microsoft.com/office/drawing/2014/main" id="{FB1814BA-D0A6-4454-B4F0-3167DB3FFE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8565" y="1187695"/>
            <a:ext cx="2153540" cy="40011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accent4">
                    <a:lumMod val="75000"/>
                  </a:schemeClr>
                </a:solidFill>
                <a:effectLst/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while True:</a:t>
            </a:r>
            <a:endParaRPr kumimoji="0" lang="en-US" altLang="en-US" sz="4800" b="1" i="0" u="none" strike="noStrike" cap="none" normalizeH="0" baseline="0" dirty="0">
              <a:ln>
                <a:noFill/>
              </a:ln>
              <a:solidFill>
                <a:schemeClr val="accent4">
                  <a:lumMod val="75000"/>
                </a:schemeClr>
              </a:solidFill>
              <a:effectLst/>
              <a:latin typeface="Cascadia Code SemiBold" panose="020B0609020000020004" pitchFamily="49" charset="0"/>
              <a:cs typeface="Cascadia Code SemiBold" panose="020B0609020000020004" pitchFamily="49" charset="0"/>
            </a:endParaRPr>
          </a:p>
        </p:txBody>
      </p:sp>
      <p:pic>
        <p:nvPicPr>
          <p:cNvPr id="16" name="Imagen 15" descr="Un conjunto de letras blancas en un fondo blanco&#10;&#10;Descripción generada automáticamente con confianza baja">
            <a:extLst>
              <a:ext uri="{FF2B5EF4-FFF2-40B4-BE49-F238E27FC236}">
                <a16:creationId xmlns:a16="http://schemas.microsoft.com/office/drawing/2014/main" id="{4E024158-9E9C-41BA-A5A0-D7D0BF8EB1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619" y="2088030"/>
            <a:ext cx="928636" cy="928636"/>
          </a:xfrm>
          <a:prstGeom prst="rect">
            <a:avLst/>
          </a:prstGeom>
        </p:spPr>
      </p:pic>
      <p:sp>
        <p:nvSpPr>
          <p:cNvPr id="41" name="CuadroTexto 40">
            <a:extLst>
              <a:ext uri="{FF2B5EF4-FFF2-40B4-BE49-F238E27FC236}">
                <a16:creationId xmlns:a16="http://schemas.microsoft.com/office/drawing/2014/main" id="{79EC509A-548D-4635-943B-FBCA16619000}"/>
              </a:ext>
            </a:extLst>
          </p:cNvPr>
          <p:cNvSpPr txBox="1"/>
          <p:nvPr/>
        </p:nvSpPr>
        <p:spPr>
          <a:xfrm>
            <a:off x="2437578" y="3130362"/>
            <a:ext cx="2955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/>
              <a:t>Frame</a:t>
            </a:r>
            <a:endParaRPr lang="es-ES" dirty="0"/>
          </a:p>
        </p:txBody>
      </p:sp>
      <p:sp>
        <p:nvSpPr>
          <p:cNvPr id="46" name="CuadroTexto 45">
            <a:extLst>
              <a:ext uri="{FF2B5EF4-FFF2-40B4-BE49-F238E27FC236}">
                <a16:creationId xmlns:a16="http://schemas.microsoft.com/office/drawing/2014/main" id="{28685639-8AA0-47DA-B596-C17F5CB9FB8E}"/>
              </a:ext>
            </a:extLst>
          </p:cNvPr>
          <p:cNvSpPr txBox="1"/>
          <p:nvPr/>
        </p:nvSpPr>
        <p:spPr>
          <a:xfrm>
            <a:off x="5320337" y="2662867"/>
            <a:ext cx="23832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i="1" dirty="0" err="1"/>
              <a:t>Haar</a:t>
            </a:r>
            <a:r>
              <a:rPr lang="es-ES" i="1" dirty="0"/>
              <a:t> Cascade </a:t>
            </a:r>
            <a:r>
              <a:rPr lang="es-ES" i="1" dirty="0" err="1"/>
              <a:t>Classifier</a:t>
            </a:r>
            <a:endParaRPr lang="es-ES" i="1" dirty="0"/>
          </a:p>
        </p:txBody>
      </p:sp>
      <p:sp>
        <p:nvSpPr>
          <p:cNvPr id="47" name="Flecha: a la derecha 46">
            <a:extLst>
              <a:ext uri="{FF2B5EF4-FFF2-40B4-BE49-F238E27FC236}">
                <a16:creationId xmlns:a16="http://schemas.microsoft.com/office/drawing/2014/main" id="{CFFDCEC3-A9BA-4062-8444-E33684535042}"/>
              </a:ext>
            </a:extLst>
          </p:cNvPr>
          <p:cNvSpPr/>
          <p:nvPr/>
        </p:nvSpPr>
        <p:spPr>
          <a:xfrm>
            <a:off x="5600911" y="2407525"/>
            <a:ext cx="1842428" cy="267403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Flecha: a la derecha 47">
            <a:extLst>
              <a:ext uri="{FF2B5EF4-FFF2-40B4-BE49-F238E27FC236}">
                <a16:creationId xmlns:a16="http://schemas.microsoft.com/office/drawing/2014/main" id="{67C72233-717B-4AA3-8533-A9923A0F8C8D}"/>
              </a:ext>
            </a:extLst>
          </p:cNvPr>
          <p:cNvSpPr/>
          <p:nvPr/>
        </p:nvSpPr>
        <p:spPr>
          <a:xfrm>
            <a:off x="1883809" y="2302943"/>
            <a:ext cx="517784" cy="265916"/>
          </a:xfrm>
          <a:prstGeom prst="rightArrow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" name="Flecha: a la derecha 48">
            <a:extLst>
              <a:ext uri="{FF2B5EF4-FFF2-40B4-BE49-F238E27FC236}">
                <a16:creationId xmlns:a16="http://schemas.microsoft.com/office/drawing/2014/main" id="{C53FE194-636A-49AC-8B36-81611F977033}"/>
              </a:ext>
            </a:extLst>
          </p:cNvPr>
          <p:cNvSpPr/>
          <p:nvPr/>
        </p:nvSpPr>
        <p:spPr>
          <a:xfrm rot="5400000">
            <a:off x="8829390" y="3484357"/>
            <a:ext cx="601809" cy="263149"/>
          </a:xfrm>
          <a:prstGeom prst="rightArrow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CuadroTexto 49">
                <a:extLst>
                  <a:ext uri="{FF2B5EF4-FFF2-40B4-BE49-F238E27FC236}">
                    <a16:creationId xmlns:a16="http://schemas.microsoft.com/office/drawing/2014/main" id="{22BF2B22-6B9B-414F-A6E8-811878F3C439}"/>
                  </a:ext>
                </a:extLst>
              </p:cNvPr>
              <p:cNvSpPr txBox="1"/>
              <p:nvPr/>
            </p:nvSpPr>
            <p:spPr>
              <a:xfrm>
                <a:off x="8766107" y="4404164"/>
                <a:ext cx="1505938" cy="127374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GB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128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128</m:t>
                          </m:r>
                        </m:sup>
                      </m:sSup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50" name="CuadroTexto 49">
                <a:extLst>
                  <a:ext uri="{FF2B5EF4-FFF2-40B4-BE49-F238E27FC236}">
                    <a16:creationId xmlns:a16="http://schemas.microsoft.com/office/drawing/2014/main" id="{22BF2B22-6B9B-414F-A6E8-811878F3C4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6107" y="4404164"/>
                <a:ext cx="1505938" cy="127374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Flecha: a la derecha 50">
            <a:extLst>
              <a:ext uri="{FF2B5EF4-FFF2-40B4-BE49-F238E27FC236}">
                <a16:creationId xmlns:a16="http://schemas.microsoft.com/office/drawing/2014/main" id="{FA2EC7CB-F77F-4D24-B774-628FD132AA62}"/>
              </a:ext>
            </a:extLst>
          </p:cNvPr>
          <p:cNvSpPr/>
          <p:nvPr/>
        </p:nvSpPr>
        <p:spPr>
          <a:xfrm rot="10800000">
            <a:off x="6221337" y="4909463"/>
            <a:ext cx="1914435" cy="263149"/>
          </a:xfrm>
          <a:prstGeom prst="rightArrow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5" name="CuadroTexto 54">
            <a:extLst>
              <a:ext uri="{FF2B5EF4-FFF2-40B4-BE49-F238E27FC236}">
                <a16:creationId xmlns:a16="http://schemas.microsoft.com/office/drawing/2014/main" id="{31629188-32D8-465B-B124-09C273CC3D8F}"/>
              </a:ext>
            </a:extLst>
          </p:cNvPr>
          <p:cNvSpPr txBox="1"/>
          <p:nvPr/>
        </p:nvSpPr>
        <p:spPr>
          <a:xfrm>
            <a:off x="6113421" y="4046238"/>
            <a:ext cx="22294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Comparación con los datos</a:t>
            </a:r>
          </a:p>
          <a:p>
            <a:pPr algn="ctr"/>
            <a:r>
              <a:rPr lang="es-ES" b="1" dirty="0"/>
              <a:t>Distancia euclídea</a:t>
            </a:r>
          </a:p>
        </p:txBody>
      </p:sp>
      <p:sp>
        <p:nvSpPr>
          <p:cNvPr id="64" name="CuadroTexto 63">
            <a:extLst>
              <a:ext uri="{FF2B5EF4-FFF2-40B4-BE49-F238E27FC236}">
                <a16:creationId xmlns:a16="http://schemas.microsoft.com/office/drawing/2014/main" id="{BA1DAE32-C02A-49D6-A0FA-E8B36D1677CF}"/>
              </a:ext>
            </a:extLst>
          </p:cNvPr>
          <p:cNvSpPr txBox="1"/>
          <p:nvPr/>
        </p:nvSpPr>
        <p:spPr>
          <a:xfrm>
            <a:off x="9261869" y="3406121"/>
            <a:ext cx="23832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i="1" dirty="0"/>
              <a:t>Deep </a:t>
            </a:r>
            <a:r>
              <a:rPr lang="es-ES" i="1" dirty="0" err="1"/>
              <a:t>Metric</a:t>
            </a:r>
            <a:r>
              <a:rPr lang="es-ES" i="1" dirty="0"/>
              <a:t> </a:t>
            </a:r>
            <a:r>
              <a:rPr lang="es-ES" i="1" dirty="0" err="1"/>
              <a:t>Learning</a:t>
            </a:r>
            <a:endParaRPr lang="es-ES" i="1" dirty="0"/>
          </a:p>
        </p:txBody>
      </p:sp>
      <p:pic>
        <p:nvPicPr>
          <p:cNvPr id="29" name="Imagen 28" descr="Icono&#10;&#10;Descripción generada automáticamente">
            <a:extLst>
              <a:ext uri="{FF2B5EF4-FFF2-40B4-BE49-F238E27FC236}">
                <a16:creationId xmlns:a16="http://schemas.microsoft.com/office/drawing/2014/main" id="{FF9C9068-5008-4FB9-8BD9-C837153AD72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1258" y="1719398"/>
            <a:ext cx="581734" cy="716503"/>
          </a:xfrm>
          <a:prstGeom prst="rect">
            <a:avLst/>
          </a:prstGeom>
        </p:spPr>
      </p:pic>
      <p:sp>
        <p:nvSpPr>
          <p:cNvPr id="65" name="CuadroTexto 64">
            <a:extLst>
              <a:ext uri="{FF2B5EF4-FFF2-40B4-BE49-F238E27FC236}">
                <a16:creationId xmlns:a16="http://schemas.microsoft.com/office/drawing/2014/main" id="{41944340-ABCB-4943-A7F0-06D7F7BB5384}"/>
              </a:ext>
            </a:extLst>
          </p:cNvPr>
          <p:cNvSpPr txBox="1"/>
          <p:nvPr/>
        </p:nvSpPr>
        <p:spPr>
          <a:xfrm>
            <a:off x="3384982" y="4617015"/>
            <a:ext cx="25856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neo: 19 votos</a:t>
            </a:r>
          </a:p>
          <a:p>
            <a:pPr algn="ctr"/>
            <a:r>
              <a:rPr lang="es-ES" b="1" dirty="0" err="1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trinity</a:t>
            </a:r>
            <a:r>
              <a:rPr lang="es-ES" b="1" dirty="0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: 0 votos</a:t>
            </a:r>
          </a:p>
          <a:p>
            <a:pPr algn="ctr"/>
            <a:r>
              <a:rPr lang="es-ES" b="1" dirty="0" err="1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moncada</a:t>
            </a:r>
            <a:r>
              <a:rPr lang="es-ES" b="1" dirty="0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: 5 votos</a:t>
            </a:r>
          </a:p>
        </p:txBody>
      </p:sp>
      <p:sp>
        <p:nvSpPr>
          <p:cNvPr id="66" name="Flecha: a la derecha 65">
            <a:extLst>
              <a:ext uri="{FF2B5EF4-FFF2-40B4-BE49-F238E27FC236}">
                <a16:creationId xmlns:a16="http://schemas.microsoft.com/office/drawing/2014/main" id="{15D5619A-F01E-455D-858E-5EEBF8BEB5CC}"/>
              </a:ext>
            </a:extLst>
          </p:cNvPr>
          <p:cNvSpPr/>
          <p:nvPr/>
        </p:nvSpPr>
        <p:spPr>
          <a:xfrm rot="10800000">
            <a:off x="2618625" y="4947105"/>
            <a:ext cx="641022" cy="263149"/>
          </a:xfrm>
          <a:prstGeom prst="rightArrow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7" name="CuadroTexto 66">
            <a:extLst>
              <a:ext uri="{FF2B5EF4-FFF2-40B4-BE49-F238E27FC236}">
                <a16:creationId xmlns:a16="http://schemas.microsoft.com/office/drawing/2014/main" id="{92871A1F-6A71-4A9B-9972-03DC50F0BC59}"/>
              </a:ext>
            </a:extLst>
          </p:cNvPr>
          <p:cNvSpPr txBox="1"/>
          <p:nvPr/>
        </p:nvSpPr>
        <p:spPr>
          <a:xfrm>
            <a:off x="884059" y="4894013"/>
            <a:ext cx="1483894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b="1" dirty="0">
                <a:solidFill>
                  <a:schemeClr val="bg1"/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neo</a:t>
            </a:r>
          </a:p>
        </p:txBody>
      </p:sp>
      <p:pic>
        <p:nvPicPr>
          <p:cNvPr id="70" name="Imagen 69">
            <a:extLst>
              <a:ext uri="{FF2B5EF4-FFF2-40B4-BE49-F238E27FC236}">
                <a16:creationId xmlns:a16="http://schemas.microsoft.com/office/drawing/2014/main" id="{A873C7A8-858C-40C8-BB1F-0780CD6763A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H="1">
            <a:off x="7336040" y="6165759"/>
            <a:ext cx="371174" cy="486917"/>
          </a:xfrm>
          <a:prstGeom prst="rect">
            <a:avLst/>
          </a:prstGeom>
        </p:spPr>
      </p:pic>
      <p:pic>
        <p:nvPicPr>
          <p:cNvPr id="69" name="Imagen 68" descr="Una persona con la boca abierta&#10;&#10;Descripción generada automáticamente con confianza media">
            <a:extLst>
              <a:ext uri="{FF2B5EF4-FFF2-40B4-BE49-F238E27FC236}">
                <a16:creationId xmlns:a16="http://schemas.microsoft.com/office/drawing/2014/main" id="{7105AC83-DEAE-4B42-961B-FED3EEBC8AD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012160" y="6171623"/>
            <a:ext cx="406741" cy="427656"/>
          </a:xfrm>
          <a:prstGeom prst="rect">
            <a:avLst/>
          </a:prstGeom>
        </p:spPr>
      </p:pic>
      <p:pic>
        <p:nvPicPr>
          <p:cNvPr id="68" name="Imagen 67" descr="La cara de una persona&#10;&#10;Descripción generada automáticamente">
            <a:extLst>
              <a:ext uri="{FF2B5EF4-FFF2-40B4-BE49-F238E27FC236}">
                <a16:creationId xmlns:a16="http://schemas.microsoft.com/office/drawing/2014/main" id="{8C0DD3F1-F6A9-4FFD-A68F-984200D9DAA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625721" y="6198501"/>
            <a:ext cx="428005" cy="454175"/>
          </a:xfrm>
          <a:prstGeom prst="rect">
            <a:avLst/>
          </a:prstGeom>
        </p:spPr>
      </p:pic>
      <p:pic>
        <p:nvPicPr>
          <p:cNvPr id="3" name="Imagen 2" descr="Un dibujo de una persona&#10;&#10;Descripción generada automáticamente con confianza media">
            <a:extLst>
              <a:ext uri="{FF2B5EF4-FFF2-40B4-BE49-F238E27FC236}">
                <a16:creationId xmlns:a16="http://schemas.microsoft.com/office/drawing/2014/main" id="{0C29E31B-4538-498B-8DD2-8757BA64619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3420" y="1291557"/>
            <a:ext cx="2955663" cy="1838805"/>
          </a:xfrm>
          <a:prstGeom prst="rect">
            <a:avLst/>
          </a:prstGeom>
        </p:spPr>
      </p:pic>
      <p:pic>
        <p:nvPicPr>
          <p:cNvPr id="7" name="Imagen 6" descr="Imagen que contiene persona, vistiendo, hombre, parado&#10;&#10;Descripción generada automáticamente">
            <a:extLst>
              <a:ext uri="{FF2B5EF4-FFF2-40B4-BE49-F238E27FC236}">
                <a16:creationId xmlns:a16="http://schemas.microsoft.com/office/drawing/2014/main" id="{202BA581-2684-463B-85F8-6ECCED15010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4037" y="1291556"/>
            <a:ext cx="2955663" cy="1838805"/>
          </a:xfrm>
          <a:prstGeom prst="rect">
            <a:avLst/>
          </a:prstGeom>
        </p:spPr>
      </p:pic>
      <p:pic>
        <p:nvPicPr>
          <p:cNvPr id="31" name="Imagen 30" descr="Icono&#10;&#10;Descripción generada automáticamente">
            <a:extLst>
              <a:ext uri="{FF2B5EF4-FFF2-40B4-BE49-F238E27FC236}">
                <a16:creationId xmlns:a16="http://schemas.microsoft.com/office/drawing/2014/main" id="{0FF9559A-7B1E-43B7-9663-B93C8A64117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9647" y="5233909"/>
            <a:ext cx="837813" cy="837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7436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es-ES" dirty="0"/>
              <a:t>Diapositiva de análisis de proyecto 2</a:t>
            </a:r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ítulo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7755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s-ES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Resultados en frío</a:t>
            </a:r>
            <a:endParaRPr lang="es-ES" sz="4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 rtl="0"/>
            <a:r>
              <a:rPr lang="es-E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CNN / </a:t>
            </a:r>
            <a:r>
              <a:rPr lang="es-ES" sz="2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Deep </a:t>
            </a:r>
            <a:r>
              <a:rPr lang="es-ES" sz="2000" i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Metric</a:t>
            </a:r>
            <a:r>
              <a:rPr lang="es-ES" sz="2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s-ES" sz="2000" i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Learning</a:t>
            </a:r>
            <a:r>
              <a:rPr lang="es-E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/</a:t>
            </a:r>
            <a:r>
              <a:rPr lang="es-ES" sz="2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s-E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Distancia euclídea</a:t>
            </a:r>
            <a:endParaRPr lang="es-E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Imagen 15">
            <a:extLst>
              <a:ext uri="{FF2B5EF4-FFF2-40B4-BE49-F238E27FC236}">
                <a16:creationId xmlns:a16="http://schemas.microsoft.com/office/drawing/2014/main" id="{7E202E6F-FF09-48CD-BB1B-F2D7759AB2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073" y="2242362"/>
            <a:ext cx="5071539" cy="3090214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85E2A55C-200B-4001-85F6-2C31175902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0568" y="2153837"/>
            <a:ext cx="5914533" cy="3267263"/>
          </a:xfrm>
          <a:prstGeom prst="rect">
            <a:avLst/>
          </a:prstGeom>
        </p:spPr>
      </p:pic>
      <p:sp>
        <p:nvSpPr>
          <p:cNvPr id="22" name="CuadroTexto 21">
            <a:extLst>
              <a:ext uri="{FF2B5EF4-FFF2-40B4-BE49-F238E27FC236}">
                <a16:creationId xmlns:a16="http://schemas.microsoft.com/office/drawing/2014/main" id="{74EE24B5-CE0C-4112-87EA-B05788F175DF}"/>
              </a:ext>
            </a:extLst>
          </p:cNvPr>
          <p:cNvSpPr txBox="1"/>
          <p:nvPr/>
        </p:nvSpPr>
        <p:spPr>
          <a:xfrm>
            <a:off x="2538571" y="5327097"/>
            <a:ext cx="9805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dirty="0"/>
              <a:t>46,13s</a:t>
            </a: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C86B6312-5AF5-48CD-9ECC-F50DD1AB14DE}"/>
              </a:ext>
            </a:extLst>
          </p:cNvPr>
          <p:cNvSpPr txBox="1"/>
          <p:nvPr/>
        </p:nvSpPr>
        <p:spPr>
          <a:xfrm>
            <a:off x="8097563" y="5421100"/>
            <a:ext cx="9805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dirty="0"/>
              <a:t>13,86s</a:t>
            </a:r>
          </a:p>
        </p:txBody>
      </p:sp>
    </p:spTree>
    <p:extLst>
      <p:ext uri="{BB962C8B-B14F-4D97-AF65-F5344CB8AC3E}">
        <p14:creationId xmlns:p14="http://schemas.microsoft.com/office/powerpoint/2010/main" val="32626089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es-ES" dirty="0"/>
              <a:t>Diapositiva de análisis de proyecto 2</a:t>
            </a:r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ítulo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94179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s-ES" sz="4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Resultados</a:t>
            </a:r>
          </a:p>
          <a:p>
            <a:pPr algn="ctr" rtl="0"/>
            <a:r>
              <a:rPr lang="es-E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CNN / </a:t>
            </a:r>
            <a:r>
              <a:rPr lang="es-ES" sz="2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Deep </a:t>
            </a:r>
            <a:r>
              <a:rPr lang="es-ES" sz="2000" i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Metric</a:t>
            </a:r>
            <a:r>
              <a:rPr lang="es-ES" sz="2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s-ES" sz="2000" i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Learning</a:t>
            </a:r>
            <a:r>
              <a:rPr lang="es-E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/</a:t>
            </a:r>
            <a:r>
              <a:rPr lang="es-ES" sz="2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s-E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Distancia euclídea</a:t>
            </a:r>
            <a:endParaRPr lang="es-E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n 2">
            <a:extLst>
              <a:ext uri="{FF2B5EF4-FFF2-40B4-BE49-F238E27FC236}">
                <a16:creationId xmlns:a16="http://schemas.microsoft.com/office/drawing/2014/main" id="{34C5DD99-74A2-44AE-97B8-DC7404D076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7530" y="1316962"/>
            <a:ext cx="8996941" cy="4955054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A7D63AEF-ED93-4BC4-BC25-F0B59560CF8A}"/>
              </a:ext>
            </a:extLst>
          </p:cNvPr>
          <p:cNvSpPr txBox="1"/>
          <p:nvPr/>
        </p:nvSpPr>
        <p:spPr>
          <a:xfrm>
            <a:off x="5605729" y="6335102"/>
            <a:ext cx="9805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dirty="0"/>
              <a:t>48,06s</a:t>
            </a:r>
          </a:p>
        </p:txBody>
      </p:sp>
    </p:spTree>
    <p:extLst>
      <p:ext uri="{BB962C8B-B14F-4D97-AF65-F5344CB8AC3E}">
        <p14:creationId xmlns:p14="http://schemas.microsoft.com/office/powerpoint/2010/main" val="15583807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902CDA1F-8553-4822-8496-67072BC96E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976" y="477981"/>
            <a:ext cx="3077206" cy="5618019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ABC6C257-35B9-4455-A040-DB79FC98CAC8}"/>
              </a:ext>
            </a:extLst>
          </p:cNvPr>
          <p:cNvSpPr txBox="1"/>
          <p:nvPr/>
        </p:nvSpPr>
        <p:spPr>
          <a:xfrm>
            <a:off x="2844308" y="6190670"/>
            <a:ext cx="9805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dirty="0"/>
              <a:t>21,78s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40FD909B-D5DA-4456-B380-2E8A7765E8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8820" y="477981"/>
            <a:ext cx="3077205" cy="5618017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291FD388-DAD6-47F0-A67E-C0ECAFF4A55E}"/>
              </a:ext>
            </a:extLst>
          </p:cNvPr>
          <p:cNvSpPr txBox="1"/>
          <p:nvPr/>
        </p:nvSpPr>
        <p:spPr>
          <a:xfrm>
            <a:off x="8367153" y="6190670"/>
            <a:ext cx="9805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dirty="0"/>
              <a:t>22,62s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B0AE2E4A-DEDB-4FDD-8318-09D67C9B14B9}"/>
              </a:ext>
            </a:extLst>
          </p:cNvPr>
          <p:cNvSpPr txBox="1"/>
          <p:nvPr/>
        </p:nvSpPr>
        <p:spPr>
          <a:xfrm>
            <a:off x="5222263" y="3244334"/>
            <a:ext cx="1747473" cy="40011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>
                <a:solidFill>
                  <a:schemeClr val="bg1"/>
                </a:solidFill>
                <a:latin typeface="Abadi" panose="020B0604020202020204" pitchFamily="34" charset="0"/>
                <a:cs typeface="Cascadia Code SemiBold" panose="020B0609020000020004" pitchFamily="49" charset="0"/>
              </a:rPr>
              <a:t>¡Corrección</a:t>
            </a:r>
            <a:r>
              <a:rPr lang="es-ES" b="1" dirty="0">
                <a:solidFill>
                  <a:schemeClr val="bg1"/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9600547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es-ES" dirty="0"/>
              <a:t>Diapositiva de análisis de proyecto 2</a:t>
            </a:r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ítulo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8863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s-E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Futuros pasos</a:t>
            </a:r>
          </a:p>
          <a:p>
            <a:pPr algn="ctr" rtl="0"/>
            <a:r>
              <a:rPr lang="es-E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Sí me dará tiempo a implementar</a:t>
            </a:r>
            <a:endParaRPr lang="es-E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Marcador de contenido 3">
            <a:extLst>
              <a:ext uri="{FF2B5EF4-FFF2-40B4-BE49-F238E27FC236}">
                <a16:creationId xmlns:a16="http://schemas.microsoft.com/office/drawing/2014/main" id="{9712156E-B382-43AA-B477-B51E4BFBB7AD}"/>
              </a:ext>
            </a:extLst>
          </p:cNvPr>
          <p:cNvSpPr txBox="1">
            <a:spLocks/>
          </p:cNvSpPr>
          <p:nvPr/>
        </p:nvSpPr>
        <p:spPr>
          <a:xfrm>
            <a:off x="501074" y="1711613"/>
            <a:ext cx="9162879" cy="171738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Desarrollar </a:t>
            </a:r>
            <a:r>
              <a:rPr lang="es-ES" b="1" dirty="0"/>
              <a:t>sistema completo</a:t>
            </a:r>
            <a:r>
              <a:rPr lang="es-ES" dirty="0"/>
              <a:t> en </a:t>
            </a:r>
            <a:r>
              <a:rPr lang="es-ES" b="1" dirty="0"/>
              <a:t>Raspberry Pi </a:t>
            </a:r>
            <a:r>
              <a:rPr lang="es-ES" dirty="0"/>
              <a:t>(ciertas limitaciones)</a:t>
            </a:r>
          </a:p>
          <a:p>
            <a:pPr lvl="1"/>
            <a:r>
              <a:rPr lang="es-ES" dirty="0"/>
              <a:t>No suficiente memoria para NCC</a:t>
            </a:r>
          </a:p>
          <a:p>
            <a:pPr lvl="1"/>
            <a:r>
              <a:rPr lang="es-ES" dirty="0"/>
              <a:t>1 o 2 FPS</a:t>
            </a:r>
          </a:p>
        </p:txBody>
      </p:sp>
      <p:pic>
        <p:nvPicPr>
          <p:cNvPr id="5" name="Imagen 4" descr="Imagen que contiene Icono&#10;&#10;Descripción generada automáticamente">
            <a:extLst>
              <a:ext uri="{FF2B5EF4-FFF2-40B4-BE49-F238E27FC236}">
                <a16:creationId xmlns:a16="http://schemas.microsoft.com/office/drawing/2014/main" id="{F74D4F28-20A9-4E1A-855C-4492DFB441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3863" y="1959641"/>
            <a:ext cx="1353928" cy="1353928"/>
          </a:xfrm>
          <a:prstGeom prst="rect">
            <a:avLst/>
          </a:prstGeom>
        </p:spPr>
      </p:pic>
      <p:sp>
        <p:nvSpPr>
          <p:cNvPr id="13" name="Marcador de contenido 3">
            <a:extLst>
              <a:ext uri="{FF2B5EF4-FFF2-40B4-BE49-F238E27FC236}">
                <a16:creationId xmlns:a16="http://schemas.microsoft.com/office/drawing/2014/main" id="{E8C49DEC-C563-4C47-A523-17D2EF0FE5C2}"/>
              </a:ext>
            </a:extLst>
          </p:cNvPr>
          <p:cNvSpPr txBox="1">
            <a:spLocks/>
          </p:cNvSpPr>
          <p:nvPr/>
        </p:nvSpPr>
        <p:spPr>
          <a:xfrm>
            <a:off x="501073" y="3531449"/>
            <a:ext cx="9162879" cy="171738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b="1" dirty="0"/>
              <a:t>Bot de </a:t>
            </a:r>
            <a:r>
              <a:rPr lang="es-ES" b="1" dirty="0" err="1"/>
              <a:t>Telegram</a:t>
            </a:r>
            <a:r>
              <a:rPr lang="es-ES" b="1" dirty="0"/>
              <a:t>:</a:t>
            </a:r>
            <a:r>
              <a:rPr lang="es-ES" dirty="0"/>
              <a:t> cuando alguien accede notifica y envía una foto de la cara.</a:t>
            </a:r>
            <a:endParaRPr lang="es-ES" b="1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E7B6A6D8-1010-4A87-9659-32EC4AF849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3223" y="4662362"/>
            <a:ext cx="5824568" cy="1672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8678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es-ES" dirty="0"/>
              <a:t>Diapositiva de análisis de proyecto 2</a:t>
            </a:r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ítulo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8863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s-E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Futuros pasos</a:t>
            </a:r>
          </a:p>
          <a:p>
            <a:pPr algn="ctr" rtl="0"/>
            <a:r>
              <a:rPr lang="es-E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No me dará tiempo a implementar</a:t>
            </a:r>
            <a:endParaRPr lang="es-E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Marcador de contenido 3">
            <a:extLst>
              <a:ext uri="{FF2B5EF4-FFF2-40B4-BE49-F238E27FC236}">
                <a16:creationId xmlns:a16="http://schemas.microsoft.com/office/drawing/2014/main" id="{9712156E-B382-43AA-B477-B51E4BFBB7AD}"/>
              </a:ext>
            </a:extLst>
          </p:cNvPr>
          <p:cNvSpPr txBox="1">
            <a:spLocks/>
          </p:cNvSpPr>
          <p:nvPr/>
        </p:nvSpPr>
        <p:spPr>
          <a:xfrm>
            <a:off x="501075" y="1711612"/>
            <a:ext cx="7103836" cy="171738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Que añadir un nuevo usuario sea añadir un </a:t>
            </a:r>
            <a:r>
              <a:rPr lang="es-ES" i="1" dirty="0" err="1"/>
              <a:t>username</a:t>
            </a:r>
            <a:r>
              <a:rPr lang="es-ES" dirty="0"/>
              <a:t> en una red social.</a:t>
            </a:r>
          </a:p>
          <a:p>
            <a:pPr lvl="1"/>
            <a:r>
              <a:rPr lang="es-ES" b="1" dirty="0"/>
              <a:t>PROBLEMA</a:t>
            </a:r>
            <a:r>
              <a:rPr lang="es-ES" dirty="0"/>
              <a:t>: fotos en grupo</a:t>
            </a:r>
          </a:p>
          <a:p>
            <a:pPr lvl="1"/>
            <a:r>
              <a:rPr lang="es-ES" b="1" dirty="0"/>
              <a:t>SOLUCIÓN.</a:t>
            </a:r>
          </a:p>
        </p:txBody>
      </p:sp>
      <p:pic>
        <p:nvPicPr>
          <p:cNvPr id="3" name="Imagen 2" descr="Icono&#10;&#10;Descripción generada automáticamente">
            <a:extLst>
              <a:ext uri="{FF2B5EF4-FFF2-40B4-BE49-F238E27FC236}">
                <a16:creationId xmlns:a16="http://schemas.microsoft.com/office/drawing/2014/main" id="{9463C4AF-A0DC-43BA-9BB8-B358F53C2C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5775" y="1909279"/>
            <a:ext cx="1078289" cy="1078289"/>
          </a:xfrm>
          <a:prstGeom prst="rect">
            <a:avLst/>
          </a:prstGeom>
        </p:spPr>
      </p:pic>
      <p:pic>
        <p:nvPicPr>
          <p:cNvPr id="10" name="Imagen 9" descr="Icono&#10;&#10;Descripción generada automáticamente">
            <a:extLst>
              <a:ext uri="{FF2B5EF4-FFF2-40B4-BE49-F238E27FC236}">
                <a16:creationId xmlns:a16="http://schemas.microsoft.com/office/drawing/2014/main" id="{77A4641A-6DC1-43B7-AC6F-7FCA758054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0159" y="1883604"/>
            <a:ext cx="1078289" cy="1078289"/>
          </a:xfrm>
          <a:prstGeom prst="rect">
            <a:avLst/>
          </a:prstGeom>
        </p:spPr>
      </p:pic>
      <p:pic>
        <p:nvPicPr>
          <p:cNvPr id="15" name="Imagen 14" descr="Forma&#10;&#10;Descripción generada automáticamente con confianza baja">
            <a:extLst>
              <a:ext uri="{FF2B5EF4-FFF2-40B4-BE49-F238E27FC236}">
                <a16:creationId xmlns:a16="http://schemas.microsoft.com/office/drawing/2014/main" id="{4245DE40-D986-4E7A-98C3-B3FB802CB4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2864" y="1909278"/>
            <a:ext cx="1078289" cy="1078289"/>
          </a:xfrm>
          <a:prstGeom prst="rect">
            <a:avLst/>
          </a:prstGeom>
        </p:spPr>
      </p:pic>
      <p:sp>
        <p:nvSpPr>
          <p:cNvPr id="16" name="Marcador de contenido 3">
            <a:extLst>
              <a:ext uri="{FF2B5EF4-FFF2-40B4-BE49-F238E27FC236}">
                <a16:creationId xmlns:a16="http://schemas.microsoft.com/office/drawing/2014/main" id="{5AB60BC0-1108-4965-B6A8-EB68A9A7F1CF}"/>
              </a:ext>
            </a:extLst>
          </p:cNvPr>
          <p:cNvSpPr txBox="1">
            <a:spLocks/>
          </p:cNvSpPr>
          <p:nvPr/>
        </p:nvSpPr>
        <p:spPr>
          <a:xfrm>
            <a:off x="489193" y="3758051"/>
            <a:ext cx="7880926" cy="61132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¿Qué ocurre con la </a:t>
            </a:r>
            <a:r>
              <a:rPr lang="es-ES" b="1" dirty="0"/>
              <a:t>mascarilla</a:t>
            </a:r>
            <a:r>
              <a:rPr lang="es-ES" dirty="0"/>
              <a:t>?</a:t>
            </a:r>
          </a:p>
        </p:txBody>
      </p:sp>
      <p:sp>
        <p:nvSpPr>
          <p:cNvPr id="17" name="Marcador de contenido 3">
            <a:extLst>
              <a:ext uri="{FF2B5EF4-FFF2-40B4-BE49-F238E27FC236}">
                <a16:creationId xmlns:a16="http://schemas.microsoft.com/office/drawing/2014/main" id="{AE92ABCE-7F1E-4FBD-8366-842F4AE85769}"/>
              </a:ext>
            </a:extLst>
          </p:cNvPr>
          <p:cNvSpPr txBox="1">
            <a:spLocks/>
          </p:cNvSpPr>
          <p:nvPr/>
        </p:nvSpPr>
        <p:spPr>
          <a:xfrm>
            <a:off x="540401" y="4948722"/>
            <a:ext cx="7880926" cy="61132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¿Qué ocurre con las fotos enseñadas a la cámara?</a:t>
            </a:r>
          </a:p>
        </p:txBody>
      </p:sp>
      <p:pic>
        <p:nvPicPr>
          <p:cNvPr id="19" name="Imagen 18" descr="Forma&#10;&#10;Descripción generada automáticamente con confianza baja">
            <a:extLst>
              <a:ext uri="{FF2B5EF4-FFF2-40B4-BE49-F238E27FC236}">
                <a16:creationId xmlns:a16="http://schemas.microsoft.com/office/drawing/2014/main" id="{EC2E2C6A-0336-48D4-9DCA-86502A1027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4982" y="3438915"/>
            <a:ext cx="1255045" cy="1255045"/>
          </a:xfrm>
          <a:prstGeom prst="rect">
            <a:avLst/>
          </a:prstGeom>
        </p:spPr>
      </p:pic>
      <p:pic>
        <p:nvPicPr>
          <p:cNvPr id="21" name="Imagen 20" descr="Icono&#10;&#10;Descripción generada automáticamente">
            <a:extLst>
              <a:ext uri="{FF2B5EF4-FFF2-40B4-BE49-F238E27FC236}">
                <a16:creationId xmlns:a16="http://schemas.microsoft.com/office/drawing/2014/main" id="{03A7B57C-D948-4793-9559-0A5578E8D5E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5043" y="4666708"/>
            <a:ext cx="1348520" cy="1348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5494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zigZag">
          <a:fgClr>
            <a:schemeClr val="accent3">
              <a:lumMod val="75000"/>
            </a:schemeClr>
          </a:fgClr>
          <a:bgClr>
            <a:schemeClr val="accent3">
              <a:lumMod val="50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o 10">
            <a:extLst>
              <a:ext uri="{FF2B5EF4-FFF2-40B4-BE49-F238E27FC236}">
                <a16:creationId xmlns:a16="http://schemas.microsoft.com/office/drawing/2014/main" id="{62A21665-C64F-4BDA-B2DE-442D706057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325257" y="0"/>
            <a:ext cx="3541486" cy="4277287"/>
            <a:chOff x="4325258" y="722095"/>
            <a:chExt cx="3541486" cy="4277287"/>
          </a:xfrm>
        </p:grpSpPr>
        <p:sp>
          <p:nvSpPr>
            <p:cNvPr id="12" name="Rombo 11">
              <a:extLst>
                <a:ext uri="{FF2B5EF4-FFF2-40B4-BE49-F238E27FC236}">
                  <a16:creationId xmlns:a16="http://schemas.microsoft.com/office/drawing/2014/main" id="{7DC8B409-5FAC-4539-B25A-26BE925A48AF}"/>
                </a:ext>
              </a:extLst>
            </p:cNvPr>
            <p:cNvSpPr/>
            <p:nvPr/>
          </p:nvSpPr>
          <p:spPr>
            <a:xfrm>
              <a:off x="4792319" y="2392018"/>
              <a:ext cx="2607364" cy="2607364"/>
            </a:xfrm>
            <a:prstGeom prst="diamond">
              <a:avLst/>
            </a:pr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dirty="0"/>
            </a:p>
          </p:txBody>
        </p:sp>
        <p:sp>
          <p:nvSpPr>
            <p:cNvPr id="13" name="Rombo 12">
              <a:extLst>
                <a:ext uri="{FF2B5EF4-FFF2-40B4-BE49-F238E27FC236}">
                  <a16:creationId xmlns:a16="http://schemas.microsoft.com/office/drawing/2014/main" id="{91498E2F-539C-46D3-AF7C-BB1DAE76B114}"/>
                </a:ext>
              </a:extLst>
            </p:cNvPr>
            <p:cNvSpPr/>
            <p:nvPr/>
          </p:nvSpPr>
          <p:spPr>
            <a:xfrm>
              <a:off x="4325258" y="722095"/>
              <a:ext cx="3541486" cy="3541486"/>
            </a:xfrm>
            <a:prstGeom prst="diamond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dirty="0"/>
            </a:p>
          </p:txBody>
        </p:sp>
      </p:grpSp>
      <p:sp>
        <p:nvSpPr>
          <p:cNvPr id="15" name="Título 1">
            <a:extLst>
              <a:ext uri="{FF2B5EF4-FFF2-40B4-BE49-F238E27FC236}">
                <a16:creationId xmlns:a16="http://schemas.microsoft.com/office/drawing/2014/main" id="{FA061601-468D-486D-B8EE-42BD1BE3AD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536170"/>
            <a:ext cx="9144000" cy="997196"/>
          </a:xfrm>
        </p:spPr>
        <p:txBody>
          <a:bodyPr lIns="0" tIns="0" rIns="0" bIns="0" rtlCol="0" anchor="ctr">
            <a:spAutoFit/>
          </a:bodyPr>
          <a:lstStyle/>
          <a:p>
            <a:pPr rtl="0"/>
            <a:r>
              <a:rPr lang="es-ES" sz="7200" b="1" dirty="0">
                <a:solidFill>
                  <a:schemeClr val="bg1"/>
                </a:solidFill>
              </a:rPr>
              <a:t>Gracias</a:t>
            </a:r>
            <a:endParaRPr lang="es-ES" sz="7200" dirty="0">
              <a:solidFill>
                <a:schemeClr val="accent4"/>
              </a:solidFill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81586AC1-37B5-4E12-826A-78DA637144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2971" y="3541486"/>
            <a:ext cx="6426058" cy="2884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0381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es-ES" dirty="0"/>
              <a:t>Diapositiva de análisis de proyecto 2</a:t>
            </a:r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ítulo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6647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s-ES" sz="4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Motivación</a:t>
            </a:r>
            <a:endParaRPr lang="es-ES" sz="5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Imagen 9" descr="Un grupo de personas junto a una persona&#10;&#10;Descripción generada automáticamente con confianza media">
            <a:extLst>
              <a:ext uri="{FF2B5EF4-FFF2-40B4-BE49-F238E27FC236}">
                <a16:creationId xmlns:a16="http://schemas.microsoft.com/office/drawing/2014/main" id="{1BE21D2A-D921-424F-A79E-029548CB9D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636" y="1491135"/>
            <a:ext cx="5731590" cy="2420004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CEA53616-BAA2-4169-9B4A-E57A96FB67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636" y="4625946"/>
            <a:ext cx="5680364" cy="1631479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C59BB70A-A1E7-4B39-AAD3-76AF587555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8691" y="1187695"/>
            <a:ext cx="5421167" cy="5233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1781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576B7E01-2602-4FD0-B292-0C6C7EE4F650}"/>
              </a:ext>
            </a:extLst>
          </p:cNvPr>
          <p:cNvSpPr/>
          <p:nvPr/>
        </p:nvSpPr>
        <p:spPr>
          <a:xfrm>
            <a:off x="646545" y="2253673"/>
            <a:ext cx="5551055" cy="423949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ítulo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es-ES" dirty="0"/>
              <a:t>Diapositiva de análisis de proyecto 2</a:t>
            </a:r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ítulo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6647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s-ES" sz="4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Motivación</a:t>
            </a:r>
            <a:endParaRPr lang="es-ES" sz="5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uadroTexto 1">
            <a:extLst>
              <a:ext uri="{FF2B5EF4-FFF2-40B4-BE49-F238E27FC236}">
                <a16:creationId xmlns:a16="http://schemas.microsoft.com/office/drawing/2014/main" id="{BA51DFB2-69DE-4662-AA0B-A2108899C339}"/>
              </a:ext>
            </a:extLst>
          </p:cNvPr>
          <p:cNvSpPr txBox="1"/>
          <p:nvPr/>
        </p:nvSpPr>
        <p:spPr>
          <a:xfrm>
            <a:off x="1408545" y="1311564"/>
            <a:ext cx="93749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b="1" dirty="0"/>
              <a:t>¿</a:t>
            </a:r>
            <a:r>
              <a:rPr lang="en-GB" sz="3600" b="1" dirty="0" err="1"/>
              <a:t>Qué</a:t>
            </a:r>
            <a:r>
              <a:rPr lang="en-GB" sz="3600" b="1" dirty="0"/>
              <a:t> </a:t>
            </a:r>
            <a:r>
              <a:rPr lang="en-GB" sz="3600" b="1" dirty="0" err="1"/>
              <a:t>pensé</a:t>
            </a:r>
            <a:r>
              <a:rPr lang="en-GB" sz="3600" b="1" dirty="0"/>
              <a:t> </a:t>
            </a:r>
            <a:r>
              <a:rPr lang="en-GB" sz="3600" b="1" dirty="0" err="1"/>
              <a:t>implementar</a:t>
            </a:r>
            <a:r>
              <a:rPr lang="en-GB" sz="3600" b="1" dirty="0"/>
              <a:t> al principio?</a:t>
            </a:r>
          </a:p>
        </p:txBody>
      </p:sp>
      <p:pic>
        <p:nvPicPr>
          <p:cNvPr id="7" name="Imagen 6" descr="Un conjunto de letras blancas en un fondo blanco&#10;&#10;Descripción generada automáticamente con confianza baja">
            <a:extLst>
              <a:ext uri="{FF2B5EF4-FFF2-40B4-BE49-F238E27FC236}">
                <a16:creationId xmlns:a16="http://schemas.microsoft.com/office/drawing/2014/main" id="{70815372-6887-4662-9B87-F4B35696E6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18802">
            <a:off x="2663879" y="2676785"/>
            <a:ext cx="1504430" cy="1504430"/>
          </a:xfrm>
          <a:prstGeom prst="rect">
            <a:avLst/>
          </a:prstGeom>
        </p:spPr>
      </p:pic>
      <p:pic>
        <p:nvPicPr>
          <p:cNvPr id="17" name="Imagen 16" descr="Una caricatura de una persona&#10;&#10;Descripción generada automáticamente con confianza media">
            <a:extLst>
              <a:ext uri="{FF2B5EF4-FFF2-40B4-BE49-F238E27FC236}">
                <a16:creationId xmlns:a16="http://schemas.microsoft.com/office/drawing/2014/main" id="{EE2283C9-7849-4DD2-B2B2-76E7BE8D67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9330" y="3985971"/>
            <a:ext cx="1828270" cy="1828270"/>
          </a:xfrm>
          <a:prstGeom prst="rect">
            <a:avLst/>
          </a:prstGeom>
        </p:spPr>
      </p:pic>
      <p:pic>
        <p:nvPicPr>
          <p:cNvPr id="44" name="Imagen 43" descr="Icono&#10;&#10;Descripción generada automáticamente">
            <a:extLst>
              <a:ext uri="{FF2B5EF4-FFF2-40B4-BE49-F238E27FC236}">
                <a16:creationId xmlns:a16="http://schemas.microsoft.com/office/drawing/2014/main" id="{181F5222-DFB9-4F74-88CC-CEDA4B3D5E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9557" y="4641979"/>
            <a:ext cx="1687945" cy="1687945"/>
          </a:xfrm>
          <a:prstGeom prst="rect">
            <a:avLst/>
          </a:prstGeom>
        </p:spPr>
      </p:pic>
      <p:sp>
        <p:nvSpPr>
          <p:cNvPr id="45" name="CuadroTexto 44">
            <a:extLst>
              <a:ext uri="{FF2B5EF4-FFF2-40B4-BE49-F238E27FC236}">
                <a16:creationId xmlns:a16="http://schemas.microsoft.com/office/drawing/2014/main" id="{60C6CC17-F5E9-4938-B65E-9FE44BB9FAF8}"/>
              </a:ext>
            </a:extLst>
          </p:cNvPr>
          <p:cNvSpPr txBox="1"/>
          <p:nvPr/>
        </p:nvSpPr>
        <p:spPr>
          <a:xfrm>
            <a:off x="6597378" y="3578250"/>
            <a:ext cx="45350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Sistema de control de acceso utilizando: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Visión por Computador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Raspberry Pi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(Deep </a:t>
            </a:r>
            <a:r>
              <a:rPr lang="es-ES" dirty="0" err="1"/>
              <a:t>Learning</a:t>
            </a:r>
            <a:r>
              <a:rPr lang="es-ES" dirty="0"/>
              <a:t>) si es posible</a:t>
            </a:r>
          </a:p>
        </p:txBody>
      </p:sp>
      <p:pic>
        <p:nvPicPr>
          <p:cNvPr id="47" name="Imagen 46" descr="Imagen que contiene computadora&#10;&#10;Descripción generada automáticamente">
            <a:extLst>
              <a:ext uri="{FF2B5EF4-FFF2-40B4-BE49-F238E27FC236}">
                <a16:creationId xmlns:a16="http://schemas.microsoft.com/office/drawing/2014/main" id="{6A5167BD-E0A6-4A0B-959B-2DC286A916A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045" y="2543491"/>
            <a:ext cx="995890" cy="995890"/>
          </a:xfrm>
          <a:prstGeom prst="rect">
            <a:avLst/>
          </a:prstGeom>
        </p:spPr>
      </p:pic>
      <p:pic>
        <p:nvPicPr>
          <p:cNvPr id="5" name="Imagen 4" descr="Imagen que contiene Patrón de fondo&#10;&#10;Descripción generada automáticamente">
            <a:extLst>
              <a:ext uri="{FF2B5EF4-FFF2-40B4-BE49-F238E27FC236}">
                <a16:creationId xmlns:a16="http://schemas.microsoft.com/office/drawing/2014/main" id="{F787AA1D-8A16-4FAD-880A-2DD7BD42D4C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990" y="2999011"/>
            <a:ext cx="859978" cy="859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9936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es-ES" dirty="0"/>
              <a:t>Diapositiva de análisis de proyecto 2</a:t>
            </a:r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ítulo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94179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s-ES" sz="4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Solución</a:t>
            </a:r>
          </a:p>
          <a:p>
            <a:pPr algn="ctr" rtl="0"/>
            <a:r>
              <a:rPr lang="es-ES" sz="2000" dirty="0"/>
              <a:t>Sin utilizar </a:t>
            </a:r>
            <a:r>
              <a:rPr lang="es-ES" sz="2000" i="1" dirty="0"/>
              <a:t>Deep </a:t>
            </a:r>
            <a:r>
              <a:rPr lang="es-ES" sz="2000" i="1" dirty="0" err="1"/>
              <a:t>Learning</a:t>
            </a:r>
            <a:endParaRPr lang="es-ES" sz="4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uadroTexto 19">
            <a:extLst>
              <a:ext uri="{FF2B5EF4-FFF2-40B4-BE49-F238E27FC236}">
                <a16:creationId xmlns:a16="http://schemas.microsoft.com/office/drawing/2014/main" id="{BE11AFC4-DF5E-43B2-A925-633D2BC52CD8}"/>
              </a:ext>
            </a:extLst>
          </p:cNvPr>
          <p:cNvSpPr txBox="1"/>
          <p:nvPr/>
        </p:nvSpPr>
        <p:spPr>
          <a:xfrm>
            <a:off x="1544162" y="1265112"/>
            <a:ext cx="3058511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/>
              <a:t>LBP</a:t>
            </a:r>
          </a:p>
          <a:p>
            <a:pPr algn="ctr"/>
            <a:r>
              <a:rPr lang="en-GB" b="1" dirty="0"/>
              <a:t>Local Binary Patterns, 2004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C467737A-85C3-4507-90B1-CEB2FA8F14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129" y="2163339"/>
            <a:ext cx="4370294" cy="1049707"/>
          </a:xfrm>
          <a:prstGeom prst="rect">
            <a:avLst/>
          </a:prstGeom>
        </p:spPr>
      </p:pic>
      <p:pic>
        <p:nvPicPr>
          <p:cNvPr id="10" name="Imagen 9" descr="Imagen en blanco y negro de la ventana&#10;&#10;Descripción generada automáticamente con confianza media">
            <a:extLst>
              <a:ext uri="{FF2B5EF4-FFF2-40B4-BE49-F238E27FC236}">
                <a16:creationId xmlns:a16="http://schemas.microsoft.com/office/drawing/2014/main" id="{1C790B1E-1C9B-4EA5-83B5-87055AC31B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1024" y="3258631"/>
            <a:ext cx="1608445" cy="1779342"/>
          </a:xfrm>
          <a:prstGeom prst="rect">
            <a:avLst/>
          </a:prstGeom>
        </p:spPr>
      </p:pic>
      <p:pic>
        <p:nvPicPr>
          <p:cNvPr id="13" name="Imagen 12" descr="Imagen que contiene biombo, juego, edificio&#10;&#10;Descripción generada automáticamente">
            <a:extLst>
              <a:ext uri="{FF2B5EF4-FFF2-40B4-BE49-F238E27FC236}">
                <a16:creationId xmlns:a16="http://schemas.microsoft.com/office/drawing/2014/main" id="{A64C0D81-0B3C-41BB-A572-E152921130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581" y="4931549"/>
            <a:ext cx="3833332" cy="1735951"/>
          </a:xfrm>
          <a:prstGeom prst="rect">
            <a:avLst/>
          </a:prstGeom>
        </p:spPr>
      </p:pic>
      <p:sp>
        <p:nvSpPr>
          <p:cNvPr id="24" name="CuadroTexto 23">
            <a:extLst>
              <a:ext uri="{FF2B5EF4-FFF2-40B4-BE49-F238E27FC236}">
                <a16:creationId xmlns:a16="http://schemas.microsoft.com/office/drawing/2014/main" id="{9CEB53BE-31A2-443E-9A76-F4CF170B5A70}"/>
              </a:ext>
            </a:extLst>
          </p:cNvPr>
          <p:cNvSpPr txBox="1"/>
          <p:nvPr/>
        </p:nvSpPr>
        <p:spPr>
          <a:xfrm>
            <a:off x="7589329" y="1190508"/>
            <a:ext cx="3058511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/>
              <a:t>Eigenfaces</a:t>
            </a:r>
          </a:p>
          <a:p>
            <a:pPr algn="ctr"/>
            <a:r>
              <a:rPr lang="en-GB" b="1" dirty="0"/>
              <a:t>For face recognition, 1991</a:t>
            </a:r>
          </a:p>
        </p:txBody>
      </p:sp>
      <p:pic>
        <p:nvPicPr>
          <p:cNvPr id="21" name="Imagen 20">
            <a:extLst>
              <a:ext uri="{FF2B5EF4-FFF2-40B4-BE49-F238E27FC236}">
                <a16:creationId xmlns:a16="http://schemas.microsoft.com/office/drawing/2014/main" id="{1143CEE3-1B0D-4137-9219-E457FB4795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75429" y="2048939"/>
            <a:ext cx="3486309" cy="1193300"/>
          </a:xfrm>
          <a:prstGeom prst="rect">
            <a:avLst/>
          </a:prstGeom>
        </p:spPr>
      </p:pic>
      <p:pic>
        <p:nvPicPr>
          <p:cNvPr id="29" name="Imagen 28">
            <a:extLst>
              <a:ext uri="{FF2B5EF4-FFF2-40B4-BE49-F238E27FC236}">
                <a16:creationId xmlns:a16="http://schemas.microsoft.com/office/drawing/2014/main" id="{997E157A-20F6-4300-82EA-E46D6AC037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79032" y="4013647"/>
            <a:ext cx="2192874" cy="1835804"/>
          </a:xfrm>
          <a:prstGeom prst="rect">
            <a:avLst/>
          </a:prstGeom>
        </p:spPr>
      </p:pic>
      <p:pic>
        <p:nvPicPr>
          <p:cNvPr id="31" name="Imagen 30">
            <a:extLst>
              <a:ext uri="{FF2B5EF4-FFF2-40B4-BE49-F238E27FC236}">
                <a16:creationId xmlns:a16="http://schemas.microsoft.com/office/drawing/2014/main" id="{5EDFE3E1-242D-4EDF-BC07-975E4F5E2F5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87913" y="3888677"/>
            <a:ext cx="3121948" cy="1910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2113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es-ES" dirty="0"/>
              <a:t>Diapositiva de análisis de proyecto 2</a:t>
            </a:r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ítulo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94179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s-ES" sz="4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Solución</a:t>
            </a:r>
          </a:p>
          <a:p>
            <a:pPr algn="ctr" rtl="0"/>
            <a:r>
              <a:rPr lang="es-ES" sz="2000" dirty="0"/>
              <a:t>Deep </a:t>
            </a:r>
            <a:r>
              <a:rPr lang="es-ES" sz="2000" dirty="0" err="1"/>
              <a:t>Metric</a:t>
            </a:r>
            <a:r>
              <a:rPr lang="es-ES" sz="2000" dirty="0"/>
              <a:t> </a:t>
            </a:r>
            <a:r>
              <a:rPr lang="es-ES" sz="2000" dirty="0" err="1"/>
              <a:t>Learning</a:t>
            </a:r>
            <a:endParaRPr lang="es-ES" sz="4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uadroTexto 15">
            <a:extLst>
              <a:ext uri="{FF2B5EF4-FFF2-40B4-BE49-F238E27FC236}">
                <a16:creationId xmlns:a16="http://schemas.microsoft.com/office/drawing/2014/main" id="{8ECE7C38-05AB-4983-96CF-19CA2598EDB0}"/>
              </a:ext>
            </a:extLst>
          </p:cNvPr>
          <p:cNvSpPr txBox="1"/>
          <p:nvPr/>
        </p:nvSpPr>
        <p:spPr>
          <a:xfrm>
            <a:off x="845420" y="1451009"/>
            <a:ext cx="72603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La técnica de </a:t>
            </a:r>
            <a:r>
              <a:rPr lang="es-ES" b="1" dirty="0"/>
              <a:t>Deep </a:t>
            </a:r>
            <a:r>
              <a:rPr lang="es-ES" b="1" dirty="0" err="1"/>
              <a:t>Learning</a:t>
            </a:r>
            <a:r>
              <a:rPr lang="es-ES" b="1" dirty="0"/>
              <a:t> </a:t>
            </a:r>
            <a:r>
              <a:rPr lang="es-ES" dirty="0"/>
              <a:t>utilizada es </a:t>
            </a:r>
            <a:r>
              <a:rPr lang="es-ES" sz="2800" b="1" dirty="0"/>
              <a:t>Deep </a:t>
            </a:r>
            <a:r>
              <a:rPr lang="es-ES" sz="2800" b="1" dirty="0" err="1"/>
              <a:t>Metric</a:t>
            </a:r>
            <a:r>
              <a:rPr lang="es-ES" sz="2800" b="1" dirty="0"/>
              <a:t> </a:t>
            </a:r>
            <a:r>
              <a:rPr lang="es-ES" sz="2800" b="1" dirty="0" err="1"/>
              <a:t>Leaning</a:t>
            </a:r>
            <a:r>
              <a:rPr lang="es-ES" sz="2800" dirty="0"/>
              <a:t> </a:t>
            </a:r>
            <a:endParaRPr lang="es-ES" dirty="0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8546C868-08A1-4827-ADAA-E95673DC8B49}"/>
              </a:ext>
            </a:extLst>
          </p:cNvPr>
          <p:cNvSpPr txBox="1"/>
          <p:nvPr/>
        </p:nvSpPr>
        <p:spPr>
          <a:xfrm>
            <a:off x="845420" y="2524982"/>
            <a:ext cx="72603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Normalmente una red neuronal toma como entrada una imagen y devuelve un </a:t>
            </a:r>
            <a:r>
              <a:rPr lang="es-ES" i="1" dirty="0" err="1"/>
              <a:t>label</a:t>
            </a:r>
            <a:r>
              <a:rPr lang="es-ES" i="1" dirty="0"/>
              <a:t>:</a:t>
            </a:r>
            <a:endParaRPr lang="es-ES" dirty="0"/>
          </a:p>
        </p:txBody>
      </p:sp>
      <p:pic>
        <p:nvPicPr>
          <p:cNvPr id="18" name="Imagen 17" descr="Icono&#10;&#10;Descripción generada automáticamente">
            <a:extLst>
              <a:ext uri="{FF2B5EF4-FFF2-40B4-BE49-F238E27FC236}">
                <a16:creationId xmlns:a16="http://schemas.microsoft.com/office/drawing/2014/main" id="{E3425DD0-8749-4877-B82B-B493A66365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0712" y="3253238"/>
            <a:ext cx="1190575" cy="1190575"/>
          </a:xfrm>
          <a:prstGeom prst="rect">
            <a:avLst/>
          </a:prstGeom>
        </p:spPr>
      </p:pic>
      <p:pic>
        <p:nvPicPr>
          <p:cNvPr id="3" name="Imagen 2" descr="Hombre sentado en una caja&#10;&#10;Descripción generada automáticamente con confianza media">
            <a:extLst>
              <a:ext uri="{FF2B5EF4-FFF2-40B4-BE49-F238E27FC236}">
                <a16:creationId xmlns:a16="http://schemas.microsoft.com/office/drawing/2014/main" id="{F950607A-197E-49F8-9DA9-86764C71BF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8249" y="3357023"/>
            <a:ext cx="1474506" cy="983004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966B453B-182A-4A94-9D5C-4CDDE79775E2}"/>
              </a:ext>
            </a:extLst>
          </p:cNvPr>
          <p:cNvSpPr txBox="1"/>
          <p:nvPr/>
        </p:nvSpPr>
        <p:spPr>
          <a:xfrm>
            <a:off x="6990460" y="3623417"/>
            <a:ext cx="1190575" cy="369332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Ramón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8220EBEE-034A-4A41-A1C8-D2EE4859CCE7}"/>
              </a:ext>
            </a:extLst>
          </p:cNvPr>
          <p:cNvSpPr txBox="1"/>
          <p:nvPr/>
        </p:nvSpPr>
        <p:spPr>
          <a:xfrm>
            <a:off x="845420" y="4699798"/>
            <a:ext cx="25984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Este caso </a:t>
            </a:r>
            <a:r>
              <a:rPr lang="es-ES" b="1" dirty="0"/>
              <a:t>es diferente:</a:t>
            </a:r>
            <a:endParaRPr lang="es-ES" dirty="0"/>
          </a:p>
        </p:txBody>
      </p:sp>
      <p:pic>
        <p:nvPicPr>
          <p:cNvPr id="9" name="Imagen 8" descr="Una foto de un grupo de personas posando para una foto&#10;&#10;Descripción generada automáticamente">
            <a:extLst>
              <a:ext uri="{FF2B5EF4-FFF2-40B4-BE49-F238E27FC236}">
                <a16:creationId xmlns:a16="http://schemas.microsoft.com/office/drawing/2014/main" id="{3CD058BE-C7CA-418F-8FE4-9D79B56A96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3691" y="1187695"/>
            <a:ext cx="3067871" cy="4763518"/>
          </a:xfrm>
          <a:prstGeom prst="rect">
            <a:avLst/>
          </a:prstGeom>
        </p:spPr>
      </p:pic>
      <p:pic>
        <p:nvPicPr>
          <p:cNvPr id="22" name="Imagen 21" descr="Hombre sentado en una caja&#10;&#10;Descripción generada automáticamente con confianza media">
            <a:extLst>
              <a:ext uri="{FF2B5EF4-FFF2-40B4-BE49-F238E27FC236}">
                <a16:creationId xmlns:a16="http://schemas.microsoft.com/office/drawing/2014/main" id="{D687DB3E-DA83-476A-BD2C-A8A623CDCC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8249" y="5047076"/>
            <a:ext cx="1474506" cy="98300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uadroTexto 22">
                <a:extLst>
                  <a:ext uri="{FF2B5EF4-FFF2-40B4-BE49-F238E27FC236}">
                    <a16:creationId xmlns:a16="http://schemas.microsoft.com/office/drawing/2014/main" id="{F359D638-A336-4558-94FC-EE5D48400061}"/>
                  </a:ext>
                </a:extLst>
              </p:cNvPr>
              <p:cNvSpPr txBox="1"/>
              <p:nvPr/>
            </p:nvSpPr>
            <p:spPr>
              <a:xfrm>
                <a:off x="7054417" y="4912732"/>
                <a:ext cx="1384866" cy="12737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GB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128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128</m:t>
                          </m:r>
                        </m:sup>
                      </m:sSup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3" name="CuadroTexto 22">
                <a:extLst>
                  <a:ext uri="{FF2B5EF4-FFF2-40B4-BE49-F238E27FC236}">
                    <a16:creationId xmlns:a16="http://schemas.microsoft.com/office/drawing/2014/main" id="{F359D638-A336-4558-94FC-EE5D484000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4417" y="4912732"/>
                <a:ext cx="1384866" cy="127374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" name="Imagen 24" descr="Icono&#10;&#10;Descripción generada automáticamente">
            <a:extLst>
              <a:ext uri="{FF2B5EF4-FFF2-40B4-BE49-F238E27FC236}">
                <a16:creationId xmlns:a16="http://schemas.microsoft.com/office/drawing/2014/main" id="{10B37D8D-9D0A-4EAD-8275-CBB2972DDFA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5181" y="4990373"/>
            <a:ext cx="1196106" cy="1196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8022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es-ES" dirty="0"/>
              <a:t>Diapositiva de análisis de proyecto 2</a:t>
            </a:r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ítulo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94179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s-ES" sz="4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Solución</a:t>
            </a:r>
          </a:p>
          <a:p>
            <a:pPr algn="ctr" rtl="0"/>
            <a:r>
              <a:rPr lang="es-E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Entrenar la red</a:t>
            </a:r>
            <a:endParaRPr lang="es-E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n 5" descr="Diagrama&#10;&#10;Descripción generada automáticamente">
            <a:extLst>
              <a:ext uri="{FF2B5EF4-FFF2-40B4-BE49-F238E27FC236}">
                <a16:creationId xmlns:a16="http://schemas.microsoft.com/office/drawing/2014/main" id="{83BC35AC-AEB8-4C9B-971D-84D31F7B50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5441" y="1818830"/>
            <a:ext cx="5036160" cy="4163226"/>
          </a:xfrm>
          <a:prstGeom prst="rect">
            <a:avLst/>
          </a:prstGeom>
        </p:spPr>
      </p:pic>
      <p:sp>
        <p:nvSpPr>
          <p:cNvPr id="20" name="CuadroTexto 19">
            <a:extLst>
              <a:ext uri="{FF2B5EF4-FFF2-40B4-BE49-F238E27FC236}">
                <a16:creationId xmlns:a16="http://schemas.microsoft.com/office/drawing/2014/main" id="{9B270CD5-1136-4C55-A4CA-CC6F607446BD}"/>
              </a:ext>
            </a:extLst>
          </p:cNvPr>
          <p:cNvSpPr txBox="1"/>
          <p:nvPr/>
        </p:nvSpPr>
        <p:spPr>
          <a:xfrm>
            <a:off x="700399" y="1340266"/>
            <a:ext cx="503616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La clave es que dos fotos de </a:t>
            </a:r>
            <a:r>
              <a:rPr lang="es-ES" b="1" dirty="0"/>
              <a:t>la </a:t>
            </a:r>
            <a:r>
              <a:rPr lang="es-ES" sz="2400" b="1" dirty="0"/>
              <a:t>misma persona </a:t>
            </a:r>
            <a:r>
              <a:rPr lang="es-ES" dirty="0"/>
              <a:t>generen un </a:t>
            </a:r>
            <a:r>
              <a:rPr lang="es-ES" sz="2400" b="1" dirty="0"/>
              <a:t>vector muy parecido</a:t>
            </a:r>
            <a:endParaRPr lang="es-ES"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FB61A17B-9605-483F-AE8C-57DC48BA15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3657" y="4006270"/>
            <a:ext cx="3254083" cy="955660"/>
          </a:xfrm>
          <a:prstGeom prst="rect">
            <a:avLst/>
          </a:prstGeom>
        </p:spPr>
      </p:pic>
      <p:sp>
        <p:nvSpPr>
          <p:cNvPr id="21" name="CuadroTexto 20">
            <a:extLst>
              <a:ext uri="{FF2B5EF4-FFF2-40B4-BE49-F238E27FC236}">
                <a16:creationId xmlns:a16="http://schemas.microsoft.com/office/drawing/2014/main" id="{527164FF-EDE3-43B5-8A13-208154CD493F}"/>
              </a:ext>
            </a:extLst>
          </p:cNvPr>
          <p:cNvSpPr txBox="1"/>
          <p:nvPr/>
        </p:nvSpPr>
        <p:spPr>
          <a:xfrm>
            <a:off x="2084230" y="3174808"/>
            <a:ext cx="35129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No tenemos tiempo de entrenarla…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7253DE7C-0C9E-4E87-86B1-F41A1561C8F9}"/>
              </a:ext>
            </a:extLst>
          </p:cNvPr>
          <p:cNvSpPr txBox="1"/>
          <p:nvPr/>
        </p:nvSpPr>
        <p:spPr>
          <a:xfrm>
            <a:off x="700398" y="5045214"/>
            <a:ext cx="35129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Utilizaremos una red </a:t>
            </a:r>
            <a:r>
              <a:rPr lang="es-ES" b="1" dirty="0"/>
              <a:t>ya entrenada</a:t>
            </a:r>
            <a:r>
              <a:rPr lang="es-ES" dirty="0"/>
              <a:t>, con un data set de ~3 millones de imágenes.</a:t>
            </a:r>
          </a:p>
          <a:p>
            <a:pPr algn="ctr"/>
            <a:r>
              <a:rPr lang="es-ES" b="1" dirty="0"/>
              <a:t>99.38% de acierto</a:t>
            </a:r>
          </a:p>
        </p:txBody>
      </p:sp>
      <p:pic>
        <p:nvPicPr>
          <p:cNvPr id="13" name="Imagen 12" descr="Gráfico de líneas&#10;&#10;Descripción generada automáticamente">
            <a:extLst>
              <a:ext uri="{FF2B5EF4-FFF2-40B4-BE49-F238E27FC236}">
                <a16:creationId xmlns:a16="http://schemas.microsoft.com/office/drawing/2014/main" id="{3DEA7491-626C-451C-99DB-4A660DA0BF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0699" y="4860081"/>
            <a:ext cx="2355890" cy="1570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9091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es-ES" dirty="0"/>
              <a:t>Diapositiva de análisis de proyecto 2</a:t>
            </a:r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ítulo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284504"/>
            <a:ext cx="11734800" cy="6647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s-E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Detección de caras</a:t>
            </a:r>
          </a:p>
          <a:p>
            <a:pPr algn="ctr" rtl="0"/>
            <a:r>
              <a:rPr lang="es-E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Algoritmos</a:t>
            </a:r>
            <a:endParaRPr lang="es-E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uadroTexto 11">
            <a:extLst>
              <a:ext uri="{FF2B5EF4-FFF2-40B4-BE49-F238E27FC236}">
                <a16:creationId xmlns:a16="http://schemas.microsoft.com/office/drawing/2014/main" id="{E9AE7C1C-33C6-41DF-A892-E9939289D177}"/>
              </a:ext>
            </a:extLst>
          </p:cNvPr>
          <p:cNvSpPr txBox="1"/>
          <p:nvPr/>
        </p:nvSpPr>
        <p:spPr>
          <a:xfrm>
            <a:off x="2465822" y="1003029"/>
            <a:ext cx="72603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Se suelen utilizar dos enfoques: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ED3DB193-85AD-4CC5-A77C-B1DA6C5B0BD2}"/>
              </a:ext>
            </a:extLst>
          </p:cNvPr>
          <p:cNvSpPr txBox="1"/>
          <p:nvPr/>
        </p:nvSpPr>
        <p:spPr>
          <a:xfrm>
            <a:off x="1675516" y="1727996"/>
            <a:ext cx="32214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b="1" dirty="0"/>
              <a:t>HOG</a:t>
            </a:r>
            <a:endParaRPr lang="es-ES" b="1" dirty="0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8160BEE4-2009-4DD3-AC99-AD22E6F8E9B5}"/>
              </a:ext>
            </a:extLst>
          </p:cNvPr>
          <p:cNvSpPr txBox="1"/>
          <p:nvPr/>
        </p:nvSpPr>
        <p:spPr>
          <a:xfrm>
            <a:off x="7295086" y="1727996"/>
            <a:ext cx="32214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b="1" dirty="0"/>
              <a:t>CNN</a:t>
            </a:r>
            <a:endParaRPr lang="es-ES" b="1" dirty="0"/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7092D189-9D89-400A-8E94-48A09101CFD1}"/>
              </a:ext>
            </a:extLst>
          </p:cNvPr>
          <p:cNvSpPr txBox="1"/>
          <p:nvPr/>
        </p:nvSpPr>
        <p:spPr>
          <a:xfrm>
            <a:off x="1551980" y="2312771"/>
            <a:ext cx="3487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i="1" dirty="0" err="1"/>
              <a:t>Histogram</a:t>
            </a:r>
            <a:r>
              <a:rPr lang="es-ES" i="1" dirty="0"/>
              <a:t> </a:t>
            </a:r>
            <a:r>
              <a:rPr lang="es-ES" i="1" dirty="0" err="1"/>
              <a:t>of</a:t>
            </a:r>
            <a:r>
              <a:rPr lang="es-ES" i="1" dirty="0"/>
              <a:t> </a:t>
            </a:r>
            <a:r>
              <a:rPr lang="es-ES" i="1" dirty="0" err="1"/>
              <a:t>Oriented</a:t>
            </a:r>
            <a:r>
              <a:rPr lang="es-ES" i="1" dirty="0"/>
              <a:t> </a:t>
            </a:r>
            <a:r>
              <a:rPr lang="es-ES" i="1" dirty="0" err="1"/>
              <a:t>Gradients</a:t>
            </a:r>
            <a:endParaRPr lang="es-ES" i="1" dirty="0"/>
          </a:p>
        </p:txBody>
      </p:sp>
      <p:pic>
        <p:nvPicPr>
          <p:cNvPr id="15" name="Imagen 14" descr="Texto, Calendario, Pizarra&#10;&#10;Descripción generada automáticamente">
            <a:extLst>
              <a:ext uri="{FF2B5EF4-FFF2-40B4-BE49-F238E27FC236}">
                <a16:creationId xmlns:a16="http://schemas.microsoft.com/office/drawing/2014/main" id="{AD1894B9-C223-4780-B4CA-64FD3564D1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091" y="2829593"/>
            <a:ext cx="4031657" cy="1693296"/>
          </a:xfrm>
          <a:prstGeom prst="rect">
            <a:avLst/>
          </a:prstGeom>
        </p:spPr>
      </p:pic>
      <p:sp>
        <p:nvSpPr>
          <p:cNvPr id="23" name="CuadroTexto 22">
            <a:extLst>
              <a:ext uri="{FF2B5EF4-FFF2-40B4-BE49-F238E27FC236}">
                <a16:creationId xmlns:a16="http://schemas.microsoft.com/office/drawing/2014/main" id="{B4C395D0-435F-4033-AF7E-61220C72FDB1}"/>
              </a:ext>
            </a:extLst>
          </p:cNvPr>
          <p:cNvSpPr txBox="1"/>
          <p:nvPr/>
        </p:nvSpPr>
        <p:spPr>
          <a:xfrm>
            <a:off x="7152141" y="2336796"/>
            <a:ext cx="3487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i="1" dirty="0" err="1"/>
              <a:t>Convolutional</a:t>
            </a:r>
            <a:r>
              <a:rPr lang="es-ES" i="1" dirty="0"/>
              <a:t> Neural Network</a:t>
            </a:r>
          </a:p>
        </p:txBody>
      </p:sp>
      <p:pic>
        <p:nvPicPr>
          <p:cNvPr id="25" name="Imagen 24" descr="Escala de tiempo&#10;&#10;Descripción generada automáticamente">
            <a:extLst>
              <a:ext uri="{FF2B5EF4-FFF2-40B4-BE49-F238E27FC236}">
                <a16:creationId xmlns:a16="http://schemas.microsoft.com/office/drawing/2014/main" id="{721F3741-71AB-4A0E-B4CA-6F1B5309ED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4944" y="2730153"/>
            <a:ext cx="3282273" cy="3898137"/>
          </a:xfrm>
          <a:prstGeom prst="rect">
            <a:avLst/>
          </a:prstGeom>
        </p:spPr>
      </p:pic>
      <p:pic>
        <p:nvPicPr>
          <p:cNvPr id="27" name="Imagen 26" descr="Tabla&#10;&#10;Descripción generada automáticamente con confianza media">
            <a:extLst>
              <a:ext uri="{FF2B5EF4-FFF2-40B4-BE49-F238E27FC236}">
                <a16:creationId xmlns:a16="http://schemas.microsoft.com/office/drawing/2014/main" id="{37764C52-3DE3-47D2-B46F-8A3C0F35E5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539" y="4562395"/>
            <a:ext cx="4330759" cy="2016896"/>
          </a:xfrm>
          <a:prstGeom prst="rect">
            <a:avLst/>
          </a:prstGeom>
        </p:spPr>
      </p:pic>
      <p:pic>
        <p:nvPicPr>
          <p:cNvPr id="29" name="Imagen 28">
            <a:extLst>
              <a:ext uri="{FF2B5EF4-FFF2-40B4-BE49-F238E27FC236}">
                <a16:creationId xmlns:a16="http://schemas.microsoft.com/office/drawing/2014/main" id="{96E56F66-7A53-4B96-BE96-161F36B45C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97016" y="1503525"/>
            <a:ext cx="2997967" cy="467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6794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es-ES" dirty="0"/>
              <a:t>Diapositiva de análisis de proyecto 2</a:t>
            </a:r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ítulo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284504"/>
            <a:ext cx="11734800" cy="6647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s-E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Detección de caras</a:t>
            </a:r>
          </a:p>
          <a:p>
            <a:pPr algn="ctr" rtl="0"/>
            <a:r>
              <a:rPr lang="es-E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Algoritmo rápido</a:t>
            </a:r>
            <a:endParaRPr lang="es-E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n 2">
            <a:extLst>
              <a:ext uri="{FF2B5EF4-FFF2-40B4-BE49-F238E27FC236}">
                <a16:creationId xmlns:a16="http://schemas.microsoft.com/office/drawing/2014/main" id="{5D7EA128-CE0C-4E23-A878-4A843CD240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1567" y="2929709"/>
            <a:ext cx="4331304" cy="3761930"/>
          </a:xfrm>
          <a:prstGeom prst="rect">
            <a:avLst/>
          </a:prstGeom>
        </p:spPr>
      </p:pic>
      <p:sp>
        <p:nvSpPr>
          <p:cNvPr id="19" name="CuadroTexto 18">
            <a:extLst>
              <a:ext uri="{FF2B5EF4-FFF2-40B4-BE49-F238E27FC236}">
                <a16:creationId xmlns:a16="http://schemas.microsoft.com/office/drawing/2014/main" id="{88DE5615-9AE7-42FA-9180-50ED85F7D3A9}"/>
              </a:ext>
            </a:extLst>
          </p:cNvPr>
          <p:cNvSpPr txBox="1"/>
          <p:nvPr/>
        </p:nvSpPr>
        <p:spPr>
          <a:xfrm>
            <a:off x="2471961" y="1187695"/>
            <a:ext cx="45305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b="1" i="1" dirty="0" err="1"/>
              <a:t>Haar</a:t>
            </a:r>
            <a:r>
              <a:rPr lang="es-ES" sz="3200" b="1" i="1" dirty="0"/>
              <a:t> Cascade </a:t>
            </a:r>
            <a:r>
              <a:rPr lang="es-ES" sz="3200" b="1" i="1" dirty="0" err="1"/>
              <a:t>Classifier</a:t>
            </a:r>
            <a:endParaRPr lang="es-ES" b="1" i="1" dirty="0"/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3ABEBFF5-49D8-4031-B368-6F7DF7F7AE51}"/>
              </a:ext>
            </a:extLst>
          </p:cNvPr>
          <p:cNvSpPr txBox="1"/>
          <p:nvPr/>
        </p:nvSpPr>
        <p:spPr>
          <a:xfrm>
            <a:off x="3604590" y="1906485"/>
            <a:ext cx="22652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dirty="0"/>
              <a:t>Imágenes</a:t>
            </a:r>
            <a:r>
              <a:rPr lang="es-ES" sz="2000" b="1" dirty="0"/>
              <a:t> positivas/negativas</a:t>
            </a:r>
            <a:endParaRPr lang="es-ES" sz="1200" b="1" dirty="0"/>
          </a:p>
        </p:txBody>
      </p:sp>
      <p:pic>
        <p:nvPicPr>
          <p:cNvPr id="6" name="Imagen 5" descr="Icono&#10;&#10;Descripción generada automáticamente">
            <a:extLst>
              <a:ext uri="{FF2B5EF4-FFF2-40B4-BE49-F238E27FC236}">
                <a16:creationId xmlns:a16="http://schemas.microsoft.com/office/drawing/2014/main" id="{8B6512EF-E151-49F0-854C-A194A2A37F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5704" y="2463634"/>
            <a:ext cx="1488554" cy="1833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2115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EE5271-FF52-4406-8109-157287BBF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982149"/>
          </a:xfrm>
        </p:spPr>
        <p:txBody>
          <a:bodyPr>
            <a:normAutofit/>
          </a:bodyPr>
          <a:lstStyle/>
          <a:p>
            <a:pPr algn="ctr"/>
            <a:r>
              <a:rPr lang="es-ES" b="1" dirty="0"/>
              <a:t>Comparaciones</a:t>
            </a:r>
            <a:r>
              <a:rPr lang="es-ES" dirty="0"/>
              <a:t> </a:t>
            </a:r>
            <a:r>
              <a:rPr lang="es-ES" b="1" dirty="0"/>
              <a:t>entre vectores</a:t>
            </a:r>
            <a:br>
              <a:rPr lang="es-ES" dirty="0"/>
            </a:br>
            <a:r>
              <a:rPr lang="es-ES" dirty="0"/>
              <a:t>DISTANCIA EUCLÍDEA </a:t>
            </a:r>
            <a:br>
              <a:rPr lang="es-ES" dirty="0"/>
            </a:br>
            <a:r>
              <a:rPr lang="es-ES" dirty="0"/>
              <a:t>(en un espacio de 128 dimensiones)</a:t>
            </a:r>
          </a:p>
        </p:txBody>
      </p:sp>
      <p:pic>
        <p:nvPicPr>
          <p:cNvPr id="4" name="Imagen 3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43B3BB30-431D-4F8F-93DF-604FCF1F8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1259" y="2980136"/>
            <a:ext cx="4208236" cy="2913393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2503B608-8138-40D4-88E3-ADA9AA445110}"/>
              </a:ext>
            </a:extLst>
          </p:cNvPr>
          <p:cNvSpPr txBox="1"/>
          <p:nvPr/>
        </p:nvSpPr>
        <p:spPr>
          <a:xfrm>
            <a:off x="2101715" y="4082890"/>
            <a:ext cx="22652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dirty="0"/>
              <a:t>Manejando un </a:t>
            </a:r>
            <a:r>
              <a:rPr lang="es-ES" sz="2000" b="1" dirty="0"/>
              <a:t>umbral</a:t>
            </a:r>
            <a:endParaRPr lang="es-ES" sz="1200" b="1" dirty="0"/>
          </a:p>
        </p:txBody>
      </p:sp>
    </p:spTree>
    <p:extLst>
      <p:ext uri="{BB962C8B-B14F-4D97-AF65-F5344CB8AC3E}">
        <p14:creationId xmlns:p14="http://schemas.microsoft.com/office/powerpoint/2010/main" val="274231683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Custom 73">
      <a:dk1>
        <a:srgbClr val="000000"/>
      </a:dk1>
      <a:lt1>
        <a:sysClr val="window" lastClr="FFFFFF"/>
      </a:lt1>
      <a:dk2>
        <a:srgbClr val="585858"/>
      </a:dk2>
      <a:lt2>
        <a:srgbClr val="E3E3E3"/>
      </a:lt2>
      <a:accent1>
        <a:srgbClr val="E20613"/>
      </a:accent1>
      <a:accent2>
        <a:srgbClr val="A9C038"/>
      </a:accent2>
      <a:accent3>
        <a:srgbClr val="11AEC7"/>
      </a:accent3>
      <a:accent4>
        <a:srgbClr val="F59F26"/>
      </a:accent4>
      <a:accent5>
        <a:srgbClr val="0062A9"/>
      </a:accent5>
      <a:accent6>
        <a:srgbClr val="EB6047"/>
      </a:accent6>
      <a:hlink>
        <a:srgbClr val="8ED9F6"/>
      </a:hlink>
      <a:folHlink>
        <a:srgbClr val="C00000"/>
      </a:folHlink>
    </a:clrScheme>
    <a:fontScheme name="Modern 01">
      <a:majorFont>
        <a:latin typeface="Century Gothic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0740559_TF78455520.potx" id="{5EE861E3-3564-47B4-8A02-FBEAC36CFAB2}" vid="{A83930CC-2020-4C50-8F1B-917CB7D55B44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Análisis del proyecto, de 24Slides</Template>
  <TotalTime>206</TotalTime>
  <Words>507</Words>
  <Application>Microsoft Office PowerPoint</Application>
  <PresentationFormat>Panorámica</PresentationFormat>
  <Paragraphs>138</Paragraphs>
  <Slides>19</Slides>
  <Notes>16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19</vt:i4>
      </vt:variant>
    </vt:vector>
  </HeadingPairs>
  <TitlesOfParts>
    <vt:vector size="27" baseType="lpstr">
      <vt:lpstr>Abadi</vt:lpstr>
      <vt:lpstr>Arial</vt:lpstr>
      <vt:lpstr>Calibri</vt:lpstr>
      <vt:lpstr>Cambria Math</vt:lpstr>
      <vt:lpstr>Cascadia Code SemiBold</vt:lpstr>
      <vt:lpstr>Century Gothic</vt:lpstr>
      <vt:lpstr>Segoe UI Light</vt:lpstr>
      <vt:lpstr>Tema de Office</vt:lpstr>
      <vt:lpstr>Facedoor Reconocimiento facial con Deep Learning</vt:lpstr>
      <vt:lpstr>Diapositiva de análisis de proyecto 2</vt:lpstr>
      <vt:lpstr>Diapositiva de análisis de proyecto 2</vt:lpstr>
      <vt:lpstr>Diapositiva de análisis de proyecto 2</vt:lpstr>
      <vt:lpstr>Diapositiva de análisis de proyecto 2</vt:lpstr>
      <vt:lpstr>Diapositiva de análisis de proyecto 2</vt:lpstr>
      <vt:lpstr>Diapositiva de análisis de proyecto 2</vt:lpstr>
      <vt:lpstr>Diapositiva de análisis de proyecto 2</vt:lpstr>
      <vt:lpstr>Comparaciones entre vectores DISTANCIA EUCLÍDEA  (en un espacio de 128 dimensiones)</vt:lpstr>
      <vt:lpstr>Diapositiva de análisis de proyecto 2</vt:lpstr>
      <vt:lpstr>Presentación de PowerPoint</vt:lpstr>
      <vt:lpstr>Diapositiva de análisis de proyecto 2</vt:lpstr>
      <vt:lpstr>Diapositiva de análisis de proyecto 2</vt:lpstr>
      <vt:lpstr>Diapositiva de análisis de proyecto 2</vt:lpstr>
      <vt:lpstr>Diapositiva de análisis de proyecto 2</vt:lpstr>
      <vt:lpstr>Presentación de PowerPoint</vt:lpstr>
      <vt:lpstr>Diapositiva de análisis de proyecto 2</vt:lpstr>
      <vt:lpstr>Diapositiva de análisis de proyecto 2</vt:lpstr>
      <vt:lpstr>Gracias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Facedoor Reconocimiento facial con Deep Learning</dc:title>
  <dc:creator>Jesus Moncada Ramirez</dc:creator>
  <cp:lastModifiedBy>Jesus Moncada Ramirez</cp:lastModifiedBy>
  <cp:revision>3</cp:revision>
  <dcterms:created xsi:type="dcterms:W3CDTF">2022-01-20T15:10:34Z</dcterms:created>
  <dcterms:modified xsi:type="dcterms:W3CDTF">2022-01-20T23:12:12Z</dcterms:modified>
</cp:coreProperties>
</file>